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6" r:id="rId14"/>
    <p:sldId id="268" r:id="rId15"/>
    <p:sldId id="269" r:id="rId16"/>
    <p:sldId id="270" r:id="rId17"/>
    <p:sldId id="287"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5" r:id="rId32"/>
  </p:sldIdLst>
  <p:sldSz cx="18288000" cy="10287000"/>
  <p:notesSz cx="6858000" cy="9144000"/>
  <p:embeddedFontLst>
    <p:embeddedFont>
      <p:font typeface="Open Sans" panose="020B0606030504020204" pitchFamily="34" charset="0"/>
      <p:regular r:id="rId33"/>
      <p:bold r:id="rId34"/>
    </p:embeddedFont>
    <p:embeddedFont>
      <p:font typeface="Open Sans Bold" panose="020B0806030504020204" charset="0"/>
      <p:regular r:id="rId35"/>
    </p:embeddedFont>
    <p:embeddedFont>
      <p:font typeface="Roboto" panose="02000000000000000000" pitchFamily="2"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53944"/>
          </a:xfrm>
          <a:custGeom>
            <a:avLst/>
            <a:gdLst/>
            <a:ahLst/>
            <a:cxnLst/>
            <a:rect l="l" t="t" r="r" b="b"/>
            <a:pathLst>
              <a:path w="18288000" h="10353944">
                <a:moveTo>
                  <a:pt x="0" y="0"/>
                </a:moveTo>
                <a:lnTo>
                  <a:pt x="18288000" y="0"/>
                </a:lnTo>
                <a:lnTo>
                  <a:pt x="18288000" y="10353944"/>
                </a:lnTo>
                <a:lnTo>
                  <a:pt x="0" y="10353944"/>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11632093" y="6178616"/>
            <a:ext cx="6223221" cy="2650368"/>
          </a:xfrm>
          <a:prstGeom prst="rect">
            <a:avLst/>
          </a:prstGeom>
        </p:spPr>
        <p:txBody>
          <a:bodyPr lIns="0" tIns="0" rIns="0" bIns="0" rtlCol="0" anchor="t">
            <a:spAutoFit/>
          </a:bodyPr>
          <a:lstStyle/>
          <a:p>
            <a:pPr algn="ctr">
              <a:lnSpc>
                <a:spcPts val="3303"/>
              </a:lnSpc>
            </a:pPr>
            <a:r>
              <a:rPr lang="en-US" sz="2202" b="1" dirty="0" err="1">
                <a:solidFill>
                  <a:srgbClr val="000000"/>
                </a:solidFill>
                <a:latin typeface="Open Sans Bold"/>
                <a:ea typeface="Open Sans Bold"/>
                <a:cs typeface="Open Sans Bold"/>
                <a:sym typeface="Open Sans Bold"/>
              </a:rPr>
              <a:t>Integrantes</a:t>
            </a:r>
            <a:r>
              <a:rPr lang="en-US" sz="2202">
                <a:solidFill>
                  <a:srgbClr val="000000"/>
                </a:solidFill>
                <a:latin typeface="Open Sans"/>
                <a:ea typeface="Open Sans"/>
                <a:cs typeface="Open Sans"/>
                <a:sym typeface="Open Sans"/>
              </a:rPr>
              <a:t>:</a:t>
            </a:r>
          </a:p>
          <a:p>
            <a:pPr algn="ctr">
              <a:lnSpc>
                <a:spcPts val="3303"/>
              </a:lnSpc>
            </a:pPr>
            <a:r>
              <a:rPr lang="en-US" sz="2202" spc="-70">
                <a:solidFill>
                  <a:srgbClr val="000000"/>
                </a:solidFill>
                <a:latin typeface="Open Sans"/>
                <a:ea typeface="Open Sans"/>
                <a:cs typeface="Open Sans"/>
                <a:sym typeface="Open Sans"/>
              </a:rPr>
              <a:t>Paola Michelle Figueroa Benítez</a:t>
            </a:r>
          </a:p>
          <a:p>
            <a:pPr algn="ctr">
              <a:lnSpc>
                <a:spcPts val="3303"/>
              </a:lnSpc>
            </a:pPr>
            <a:r>
              <a:rPr lang="en-US" sz="2202" spc="-70">
                <a:solidFill>
                  <a:srgbClr val="000000"/>
                </a:solidFill>
                <a:latin typeface="Open Sans"/>
                <a:ea typeface="Open Sans"/>
                <a:cs typeface="Open Sans"/>
                <a:sym typeface="Open Sans"/>
              </a:rPr>
              <a:t>Leonard Jose Cuenca Roa</a:t>
            </a:r>
          </a:p>
          <a:p>
            <a:pPr algn="ctr">
              <a:lnSpc>
                <a:spcPts val="3303"/>
              </a:lnSpc>
            </a:pPr>
            <a:r>
              <a:rPr lang="en-US" sz="2202" spc="-70">
                <a:solidFill>
                  <a:srgbClr val="000000"/>
                </a:solidFill>
                <a:latin typeface="Open Sans"/>
                <a:ea typeface="Open Sans"/>
                <a:cs typeface="Open Sans"/>
                <a:sym typeface="Open Sans"/>
              </a:rPr>
              <a:t>Lowenski Paredes Rosario</a:t>
            </a:r>
          </a:p>
          <a:p>
            <a:pPr algn="ctr">
              <a:lnSpc>
                <a:spcPts val="3303"/>
              </a:lnSpc>
            </a:pPr>
            <a:r>
              <a:rPr lang="en-US" sz="2202" spc="-70">
                <a:solidFill>
                  <a:srgbClr val="000000"/>
                </a:solidFill>
                <a:latin typeface="Open Sans"/>
                <a:ea typeface="Open Sans"/>
                <a:cs typeface="Open Sans"/>
                <a:sym typeface="Open Sans"/>
              </a:rPr>
              <a:t>Carlos Damián Rodriguez Uitzil</a:t>
            </a:r>
          </a:p>
          <a:p>
            <a:pPr algn="ctr">
              <a:lnSpc>
                <a:spcPts val="4558"/>
              </a:lnSpc>
              <a:spcBef>
                <a:spcPct val="0"/>
              </a:spcBef>
            </a:pPr>
            <a:endParaRPr lang="en-US" sz="2202" spc="-70">
              <a:solidFill>
                <a:srgbClr val="000000"/>
              </a:solidFill>
              <a:latin typeface="Open Sans"/>
              <a:ea typeface="Open Sans"/>
              <a:cs typeface="Open Sans"/>
              <a:sym typeface="Open Sans"/>
            </a:endParaRPr>
          </a:p>
        </p:txBody>
      </p:sp>
      <p:sp>
        <p:nvSpPr>
          <p:cNvPr id="4" name="TextBox 4"/>
          <p:cNvSpPr txBox="1"/>
          <p:nvPr/>
        </p:nvSpPr>
        <p:spPr>
          <a:xfrm>
            <a:off x="15143729" y="8790884"/>
            <a:ext cx="2711585" cy="1206991"/>
          </a:xfrm>
          <a:prstGeom prst="rect">
            <a:avLst/>
          </a:prstGeom>
        </p:spPr>
        <p:txBody>
          <a:bodyPr lIns="0" tIns="0" rIns="0" bIns="0" rtlCol="0" anchor="t">
            <a:spAutoFit/>
          </a:bodyPr>
          <a:lstStyle/>
          <a:p>
            <a:pPr algn="ctr">
              <a:lnSpc>
                <a:spcPts val="3297"/>
              </a:lnSpc>
            </a:pPr>
            <a:r>
              <a:rPr lang="en-US" sz="2355" b="1">
                <a:solidFill>
                  <a:srgbClr val="000000"/>
                </a:solidFill>
                <a:latin typeface="Open Sans Bold"/>
                <a:ea typeface="Open Sans Bold"/>
                <a:cs typeface="Open Sans Bold"/>
                <a:sym typeface="Open Sans Bold"/>
              </a:rPr>
              <a:t>Grupo</a:t>
            </a:r>
            <a:r>
              <a:rPr lang="en-US" sz="2355">
                <a:solidFill>
                  <a:srgbClr val="000000"/>
                </a:solidFill>
                <a:latin typeface="Open Sans"/>
                <a:ea typeface="Open Sans"/>
                <a:cs typeface="Open Sans"/>
                <a:sym typeface="Open Sans"/>
              </a:rPr>
              <a:t>: 1001</a:t>
            </a:r>
          </a:p>
          <a:p>
            <a:pPr algn="ctr">
              <a:lnSpc>
                <a:spcPts val="3297"/>
              </a:lnSpc>
            </a:pPr>
            <a:r>
              <a:rPr lang="en-US" sz="2355" b="1">
                <a:solidFill>
                  <a:srgbClr val="000000"/>
                </a:solidFill>
                <a:latin typeface="Open Sans Bold"/>
                <a:ea typeface="Open Sans Bold"/>
                <a:cs typeface="Open Sans Bold"/>
                <a:sym typeface="Open Sans Bold"/>
              </a:rPr>
              <a:t>Equipo</a:t>
            </a:r>
            <a:r>
              <a:rPr lang="en-US" sz="2355">
                <a:solidFill>
                  <a:srgbClr val="000000"/>
                </a:solidFill>
                <a:latin typeface="Open Sans"/>
                <a:ea typeface="Open Sans"/>
                <a:cs typeface="Open Sans"/>
                <a:sym typeface="Open Sans"/>
              </a:rPr>
              <a:t> 01C</a:t>
            </a:r>
          </a:p>
          <a:p>
            <a:pPr algn="ctr">
              <a:lnSpc>
                <a:spcPts val="3297"/>
              </a:lnSpc>
              <a:spcBef>
                <a:spcPct val="0"/>
              </a:spcBef>
            </a:pPr>
            <a:endParaRPr lang="en-US" sz="2355">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3</a:t>
            </a:r>
          </a:p>
        </p:txBody>
      </p:sp>
      <p:sp>
        <p:nvSpPr>
          <p:cNvPr id="4" name="TextBox 4"/>
          <p:cNvSpPr txBox="1"/>
          <p:nvPr/>
        </p:nvSpPr>
        <p:spPr>
          <a:xfrm>
            <a:off x="-770566" y="4690856"/>
            <a:ext cx="10092625" cy="2716358"/>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Diseño del proyecto</a:t>
            </a:r>
          </a:p>
          <a:p>
            <a:pPr algn="ctr">
              <a:lnSpc>
                <a:spcPts val="7228"/>
              </a:lnSpc>
            </a:pPr>
            <a:endParaRPr lang="en-US" sz="5199" b="1">
              <a:solidFill>
                <a:srgbClr val="000000"/>
              </a:solidFill>
              <a:latin typeface="Open Sans Bold"/>
              <a:ea typeface="Open Sans Bold"/>
              <a:cs typeface="Open Sans Bold"/>
              <a:sym typeface="Open Sans Bold"/>
            </a:endParaRPr>
          </a:p>
          <a:p>
            <a:pPr algn="ctr">
              <a:lnSpc>
                <a:spcPts val="7228"/>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08" b="-408"/>
            </a:stretch>
          </a:blipFill>
        </p:spPr>
        <p:txBody>
          <a:bodyPr/>
          <a:lstStyle/>
          <a:p>
            <a:endParaRPr lang="en-US"/>
          </a:p>
        </p:txBody>
      </p:sp>
      <p:sp>
        <p:nvSpPr>
          <p:cNvPr id="3" name="Freeform 3"/>
          <p:cNvSpPr/>
          <p:nvPr/>
        </p:nvSpPr>
        <p:spPr>
          <a:xfrm>
            <a:off x="751503" y="1500689"/>
            <a:ext cx="585424" cy="748798"/>
          </a:xfrm>
          <a:custGeom>
            <a:avLst/>
            <a:gdLst/>
            <a:ahLst/>
            <a:cxnLst/>
            <a:rect l="l" t="t" r="r" b="b"/>
            <a:pathLst>
              <a:path w="585424" h="748798">
                <a:moveTo>
                  <a:pt x="0" y="0"/>
                </a:moveTo>
                <a:lnTo>
                  <a:pt x="585423" y="0"/>
                </a:lnTo>
                <a:lnTo>
                  <a:pt x="585423" y="748797"/>
                </a:lnTo>
                <a:lnTo>
                  <a:pt x="0" y="748797"/>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36926" y="597790"/>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p:cNvSpPr txBox="1"/>
          <p:nvPr/>
        </p:nvSpPr>
        <p:spPr>
          <a:xfrm>
            <a:off x="530597" y="2629548"/>
            <a:ext cx="6866460" cy="101219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Historiales médicos electrónicos (HME)</a:t>
            </a:r>
          </a:p>
        </p:txBody>
      </p:sp>
      <p:sp>
        <p:nvSpPr>
          <p:cNvPr id="6" name="TextBox 6"/>
          <p:cNvSpPr txBox="1"/>
          <p:nvPr/>
        </p:nvSpPr>
        <p:spPr>
          <a:xfrm>
            <a:off x="611723" y="3785570"/>
            <a:ext cx="6295396" cy="24638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Datos estructurados como diagnósticos, tratamientos e historial de visitas, junto con antecedentes familiares (por ejemplo, historial de obesidad), resultados de laboratorio (colesterol, triglicéridos, hormonas) y notas clínicas detalladas, proporcionan una visión integral de la salud del paciente</a:t>
            </a:r>
          </a:p>
        </p:txBody>
      </p:sp>
      <p:sp>
        <p:nvSpPr>
          <p:cNvPr id="7" name="TextBox 7"/>
          <p:cNvSpPr txBox="1"/>
          <p:nvPr/>
        </p:nvSpPr>
        <p:spPr>
          <a:xfrm>
            <a:off x="11589072" y="3516942"/>
            <a:ext cx="6126786" cy="24638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Los relojes inteligentes, generan una gran cantidad de datos tanto estructurados como no estructurados. Estos dispositivos monitorizan diversos parámetros de salud, como la presión arterial, el ritmo cardíaco y los niveles de glucosa, proporcionando información valiosa sobre el estado físico de los usuarios. </a:t>
            </a:r>
          </a:p>
        </p:txBody>
      </p:sp>
      <p:sp>
        <p:nvSpPr>
          <p:cNvPr id="8" name="TextBox 8"/>
          <p:cNvSpPr txBox="1"/>
          <p:nvPr/>
        </p:nvSpPr>
        <p:spPr>
          <a:xfrm>
            <a:off x="499559" y="7023435"/>
            <a:ext cx="6376521" cy="28162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Las encuestas administradas a los pacientes han proporcionado una valiosa cantidad de datos semiestructurados sobre su bienestar, estilo de vida y hábitos alimenticios. Esta información detallada incluye aspectos como la frecuencia y el tipo de alimentos consumidos, los niveles de actividad física, la presencia de factores psicosociales y los patrones de sueño.</a:t>
            </a:r>
          </a:p>
        </p:txBody>
      </p:sp>
      <p:sp>
        <p:nvSpPr>
          <p:cNvPr id="9" name="TextBox 9"/>
          <p:cNvSpPr txBox="1"/>
          <p:nvPr/>
        </p:nvSpPr>
        <p:spPr>
          <a:xfrm>
            <a:off x="11440741" y="7137712"/>
            <a:ext cx="6423448" cy="28162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Las imágenes médicas, como resonancias magnéticas, tomografías computarizadas y radiografías, son herramientas fundamentales para evaluar la composición corporal y detectar comorbilidades. Estos estudios proporcionan una visión detallada del interior del cuerpo, permitiendo a los profesionales de la salud identificar problemas de salud subyacentes. </a:t>
            </a:r>
          </a:p>
        </p:txBody>
      </p:sp>
      <p:sp>
        <p:nvSpPr>
          <p:cNvPr id="10" name="TextBox 10"/>
          <p:cNvSpPr txBox="1"/>
          <p:nvPr/>
        </p:nvSpPr>
        <p:spPr>
          <a:xfrm>
            <a:off x="1116021" y="1434014"/>
            <a:ext cx="5286800" cy="563880"/>
          </a:xfrm>
          <a:prstGeom prst="rect">
            <a:avLst/>
          </a:prstGeom>
        </p:spPr>
        <p:txBody>
          <a:bodyPr lIns="0" tIns="0" rIns="0" bIns="0" rtlCol="0" anchor="t">
            <a:spAutoFit/>
          </a:bodyPr>
          <a:lstStyle/>
          <a:p>
            <a:pPr algn="ctr">
              <a:lnSpc>
                <a:spcPts val="4620"/>
              </a:lnSpc>
            </a:pPr>
            <a:r>
              <a:rPr lang="en-US" sz="3300" b="1">
                <a:solidFill>
                  <a:srgbClr val="000000"/>
                </a:solidFill>
                <a:latin typeface="Open Sans Bold"/>
                <a:ea typeface="Open Sans Bold"/>
                <a:cs typeface="Open Sans Bold"/>
                <a:sym typeface="Open Sans Bold"/>
              </a:rPr>
              <a:t>Fuentes heterogéneas</a:t>
            </a:r>
          </a:p>
        </p:txBody>
      </p:sp>
      <p:sp>
        <p:nvSpPr>
          <p:cNvPr id="11" name="TextBox 11"/>
          <p:cNvSpPr txBox="1"/>
          <p:nvPr/>
        </p:nvSpPr>
        <p:spPr>
          <a:xfrm>
            <a:off x="10997729" y="2372373"/>
            <a:ext cx="6866460" cy="1526541"/>
          </a:xfrm>
          <a:prstGeom prst="rect">
            <a:avLst/>
          </a:prstGeom>
        </p:spPr>
        <p:txBody>
          <a:bodyPr lIns="0" tIns="0" rIns="0" bIns="0" rtlCol="0" anchor="t">
            <a:spAutoFit/>
          </a:bodyPr>
          <a:lstStyle/>
          <a:p>
            <a:pPr algn="ctr">
              <a:lnSpc>
                <a:spcPts val="4059"/>
              </a:lnSpc>
            </a:pPr>
            <a:r>
              <a:rPr lang="en-US" sz="2899" b="1">
                <a:solidFill>
                  <a:srgbClr val="000000"/>
                </a:solidFill>
                <a:latin typeface="Open Sans Bold"/>
                <a:ea typeface="Open Sans Bold"/>
                <a:cs typeface="Open Sans Bold"/>
                <a:sym typeface="Open Sans Bold"/>
              </a:rPr>
              <a:t>Sensores de dispositivos de monitoreo (wearables)</a:t>
            </a:r>
          </a:p>
          <a:p>
            <a:pPr algn="ctr">
              <a:lnSpc>
                <a:spcPts val="4059"/>
              </a:lnSpc>
            </a:pPr>
            <a:endParaRPr lang="en-US" sz="2899" b="1">
              <a:solidFill>
                <a:srgbClr val="000000"/>
              </a:solidFill>
              <a:latin typeface="Open Sans Bold"/>
              <a:ea typeface="Open Sans Bold"/>
              <a:cs typeface="Open Sans Bold"/>
              <a:sym typeface="Open Sans Bold"/>
            </a:endParaRPr>
          </a:p>
        </p:txBody>
      </p:sp>
      <p:sp>
        <p:nvSpPr>
          <p:cNvPr id="12" name="TextBox 12"/>
          <p:cNvSpPr txBox="1"/>
          <p:nvPr/>
        </p:nvSpPr>
        <p:spPr>
          <a:xfrm>
            <a:off x="813250" y="6382720"/>
            <a:ext cx="5749139"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Encuestas de salud y bienestar</a:t>
            </a:r>
          </a:p>
        </p:txBody>
      </p:sp>
      <p:sp>
        <p:nvSpPr>
          <p:cNvPr id="13" name="TextBox 13"/>
          <p:cNvSpPr txBox="1"/>
          <p:nvPr/>
        </p:nvSpPr>
        <p:spPr>
          <a:xfrm>
            <a:off x="11440741" y="6382720"/>
            <a:ext cx="5818559" cy="497841"/>
          </a:xfrm>
          <a:prstGeom prst="rect">
            <a:avLst/>
          </a:prstGeom>
        </p:spPr>
        <p:txBody>
          <a:bodyPr lIns="0" tIns="0" rIns="0" bIns="0" rtlCol="0" anchor="t">
            <a:spAutoFit/>
          </a:bodyPr>
          <a:lstStyle/>
          <a:p>
            <a:pPr algn="ctr">
              <a:lnSpc>
                <a:spcPts val="4059"/>
              </a:lnSpc>
            </a:pPr>
            <a:r>
              <a:rPr lang="en-US" sz="2899" b="1">
                <a:solidFill>
                  <a:srgbClr val="000000"/>
                </a:solidFill>
                <a:latin typeface="Open Sans Bold"/>
                <a:ea typeface="Open Sans Bold"/>
                <a:cs typeface="Open Sans Bold"/>
                <a:sym typeface="Open Sans Bold"/>
              </a:rPr>
              <a:t>Fuentes Adicionales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12" b="-312"/>
            </a:stretch>
          </a:blipFill>
        </p:spPr>
        <p:txBody>
          <a:bodyPr/>
          <a:lstStyle/>
          <a:p>
            <a:endParaRPr lang="en-US"/>
          </a:p>
        </p:txBody>
      </p:sp>
      <p:sp>
        <p:nvSpPr>
          <p:cNvPr id="3" name="Freeform 3"/>
          <p:cNvSpPr/>
          <p:nvPr/>
        </p:nvSpPr>
        <p:spPr>
          <a:xfrm>
            <a:off x="530597" y="1521271"/>
            <a:ext cx="728320" cy="931572"/>
          </a:xfrm>
          <a:custGeom>
            <a:avLst/>
            <a:gdLst/>
            <a:ahLst/>
            <a:cxnLst/>
            <a:rect l="l" t="t" r="r" b="b"/>
            <a:pathLst>
              <a:path w="728320" h="931572">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62693" y="597790"/>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p:cNvSpPr txBox="1"/>
          <p:nvPr/>
        </p:nvSpPr>
        <p:spPr>
          <a:xfrm>
            <a:off x="905187" y="1454596"/>
            <a:ext cx="9120365" cy="563880"/>
          </a:xfrm>
          <a:prstGeom prst="rect">
            <a:avLst/>
          </a:prstGeom>
        </p:spPr>
        <p:txBody>
          <a:bodyPr lIns="0" tIns="0" rIns="0" bIns="0" rtlCol="0" anchor="t">
            <a:spAutoFit/>
          </a:bodyPr>
          <a:lstStyle/>
          <a:p>
            <a:pPr algn="ctr">
              <a:lnSpc>
                <a:spcPts val="4620"/>
              </a:lnSpc>
            </a:pPr>
            <a:r>
              <a:rPr lang="en-US" sz="3300" b="1">
                <a:solidFill>
                  <a:srgbClr val="000000"/>
                </a:solidFill>
                <a:latin typeface="Open Sans Bold"/>
                <a:ea typeface="Open Sans Bold"/>
                <a:cs typeface="Open Sans Bold"/>
                <a:sym typeface="Open Sans Bold"/>
              </a:rPr>
              <a:t>Extracción, transformación y carga (ETL)</a:t>
            </a:r>
          </a:p>
        </p:txBody>
      </p:sp>
      <p:sp>
        <p:nvSpPr>
          <p:cNvPr id="6" name="TextBox 6"/>
          <p:cNvSpPr txBox="1"/>
          <p:nvPr/>
        </p:nvSpPr>
        <p:spPr>
          <a:xfrm>
            <a:off x="2215401" y="4092080"/>
            <a:ext cx="2243064" cy="497841"/>
          </a:xfrm>
          <a:prstGeom prst="rect">
            <a:avLst/>
          </a:prstGeom>
        </p:spPr>
        <p:txBody>
          <a:bodyPr lIns="0" tIns="0" rIns="0" bIns="0" rtlCol="0" anchor="t">
            <a:spAutoFit/>
          </a:bodyPr>
          <a:lstStyle/>
          <a:p>
            <a:pPr algn="ctr">
              <a:lnSpc>
                <a:spcPts val="4059"/>
              </a:lnSpc>
            </a:pPr>
            <a:r>
              <a:rPr lang="en-US" sz="2899" b="1">
                <a:solidFill>
                  <a:srgbClr val="000000"/>
                </a:solidFill>
                <a:latin typeface="Open Sans Bold"/>
                <a:ea typeface="Open Sans Bold"/>
                <a:cs typeface="Open Sans Bold"/>
                <a:sym typeface="Open Sans Bold"/>
              </a:rPr>
              <a:t>Extracción</a:t>
            </a:r>
          </a:p>
        </p:txBody>
      </p:sp>
      <p:sp>
        <p:nvSpPr>
          <p:cNvPr id="7" name="TextBox 7"/>
          <p:cNvSpPr txBox="1"/>
          <p:nvPr/>
        </p:nvSpPr>
        <p:spPr>
          <a:xfrm>
            <a:off x="7044529" y="4092080"/>
            <a:ext cx="334375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Transformación</a:t>
            </a:r>
          </a:p>
        </p:txBody>
      </p:sp>
      <p:sp>
        <p:nvSpPr>
          <p:cNvPr id="8" name="TextBox 8"/>
          <p:cNvSpPr txBox="1"/>
          <p:nvPr/>
        </p:nvSpPr>
        <p:spPr>
          <a:xfrm>
            <a:off x="13489826" y="4092081"/>
            <a:ext cx="114500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Carga</a:t>
            </a:r>
          </a:p>
        </p:txBody>
      </p:sp>
      <p:sp>
        <p:nvSpPr>
          <p:cNvPr id="9" name="TextBox 9"/>
          <p:cNvSpPr txBox="1"/>
          <p:nvPr/>
        </p:nvSpPr>
        <p:spPr>
          <a:xfrm>
            <a:off x="530597" y="5071420"/>
            <a:ext cx="4946905" cy="45783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Las APIs facilitan el acceso a información estructurada en sistemas de historiales médicos electrónicos y plataformas de wearables. Sin embargo, para una extracción más profunda, la conexión directa a bases de datos, siempre y cuando se respeten los permisos establecidos, puede ser necesaria. Es crucial definir qué datos son relevantes, como medidas antropométricas y resultados de análisis. Paralelamente, las redes sociales ofrecen un tesoro de datos cualitativos. </a:t>
            </a:r>
          </a:p>
        </p:txBody>
      </p:sp>
      <p:sp>
        <p:nvSpPr>
          <p:cNvPr id="10" name="TextBox 10"/>
          <p:cNvSpPr txBox="1"/>
          <p:nvPr/>
        </p:nvSpPr>
        <p:spPr>
          <a:xfrm>
            <a:off x="6248119" y="5071420"/>
            <a:ext cx="4580886" cy="42259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La limpieza de datos es un paso fundamental en cualquier análisis. Implica identificar y corregir errores como valores atípicos, duplicados o inconsistencias. Además, la normalización es crucial para convertir los datos a un formato común, facilitando su análisis. Por ejemplo, transformar las lecturas de dispositivos en formatos estandarizados o unificar las unidades de medida. </a:t>
            </a:r>
          </a:p>
        </p:txBody>
      </p:sp>
      <p:sp>
        <p:nvSpPr>
          <p:cNvPr id="11" name="TextBox 11"/>
          <p:cNvSpPr txBox="1"/>
          <p:nvPr/>
        </p:nvSpPr>
        <p:spPr>
          <a:xfrm>
            <a:off x="12082688" y="5071420"/>
            <a:ext cx="3959284" cy="17589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Almacenar los datos transformados en un Data Warehouse o Data Lake para su posterior análisis</a:t>
            </a:r>
          </a:p>
          <a:p>
            <a:pPr algn="ctr">
              <a:lnSpc>
                <a:spcPts val="2800"/>
              </a:lnSpc>
            </a:pPr>
            <a:endParaRPr lang="en-US" sz="200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021C-6FD8-5872-4482-97C21EC161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21E1FD-EB47-E4CF-0658-CB2B6087A05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12" b="-312"/>
            </a:stretch>
          </a:blipFill>
        </p:spPr>
        <p:txBody>
          <a:bodyPr/>
          <a:lstStyle/>
          <a:p>
            <a:endParaRPr lang="en-US"/>
          </a:p>
        </p:txBody>
      </p:sp>
      <p:sp>
        <p:nvSpPr>
          <p:cNvPr id="3" name="Freeform 3">
            <a:extLst>
              <a:ext uri="{FF2B5EF4-FFF2-40B4-BE49-F238E27FC236}">
                <a16:creationId xmlns:a16="http://schemas.microsoft.com/office/drawing/2014/main" id="{1261A5D1-1778-D5B6-FA63-3CE9C65EB57F}"/>
              </a:ext>
            </a:extLst>
          </p:cNvPr>
          <p:cNvSpPr/>
          <p:nvPr/>
        </p:nvSpPr>
        <p:spPr>
          <a:xfrm>
            <a:off x="530597" y="1521271"/>
            <a:ext cx="728320" cy="931572"/>
          </a:xfrm>
          <a:custGeom>
            <a:avLst/>
            <a:gdLst/>
            <a:ahLst/>
            <a:cxnLst/>
            <a:rect l="l" t="t" r="r" b="b"/>
            <a:pathLst>
              <a:path w="728320" h="931572">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5F5390D2-61B4-F8EB-5DC6-AE0228A54449}"/>
              </a:ext>
            </a:extLst>
          </p:cNvPr>
          <p:cNvSpPr txBox="1"/>
          <p:nvPr/>
        </p:nvSpPr>
        <p:spPr>
          <a:xfrm>
            <a:off x="1162693" y="597790"/>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a:extLst>
              <a:ext uri="{FF2B5EF4-FFF2-40B4-BE49-F238E27FC236}">
                <a16:creationId xmlns:a16="http://schemas.microsoft.com/office/drawing/2014/main" id="{AA81B697-5493-7C0B-0992-2C54C9766EBC}"/>
              </a:ext>
            </a:extLst>
          </p:cNvPr>
          <p:cNvSpPr txBox="1"/>
          <p:nvPr/>
        </p:nvSpPr>
        <p:spPr>
          <a:xfrm>
            <a:off x="905188" y="1454596"/>
            <a:ext cx="3553278" cy="563880"/>
          </a:xfrm>
          <a:prstGeom prst="rect">
            <a:avLst/>
          </a:prstGeom>
        </p:spPr>
        <p:txBody>
          <a:bodyPr wrap="square" lIns="0" tIns="0" rIns="0" bIns="0" rtlCol="0" anchor="t">
            <a:spAutoFit/>
          </a:bodyPr>
          <a:lstStyle/>
          <a:p>
            <a:pPr algn="ctr">
              <a:lnSpc>
                <a:spcPts val="4620"/>
              </a:lnSpc>
            </a:pPr>
            <a:r>
              <a:rPr lang="en-US" sz="3300" b="1" dirty="0" err="1">
                <a:solidFill>
                  <a:srgbClr val="000000"/>
                </a:solidFill>
                <a:latin typeface="Open Sans Bold"/>
                <a:ea typeface="Open Sans Bold"/>
                <a:cs typeface="Open Sans Bold"/>
                <a:sym typeface="Open Sans Bold"/>
              </a:rPr>
              <a:t>Diagrama</a:t>
            </a:r>
            <a:r>
              <a:rPr lang="en-US" sz="3300" b="1" dirty="0">
                <a:solidFill>
                  <a:srgbClr val="000000"/>
                </a:solidFill>
                <a:latin typeface="Open Sans Bold"/>
                <a:ea typeface="Open Sans Bold"/>
                <a:cs typeface="Open Sans Bold"/>
                <a:sym typeface="Open Sans Bold"/>
              </a:rPr>
              <a:t> ETL</a:t>
            </a:r>
          </a:p>
        </p:txBody>
      </p:sp>
      <p:sp>
        <p:nvSpPr>
          <p:cNvPr id="6" name="TextBox 6">
            <a:extLst>
              <a:ext uri="{FF2B5EF4-FFF2-40B4-BE49-F238E27FC236}">
                <a16:creationId xmlns:a16="http://schemas.microsoft.com/office/drawing/2014/main" id="{25884479-F360-A58D-0123-8770F0DECC56}"/>
              </a:ext>
            </a:extLst>
          </p:cNvPr>
          <p:cNvSpPr txBox="1"/>
          <p:nvPr/>
        </p:nvSpPr>
        <p:spPr>
          <a:xfrm>
            <a:off x="2215401" y="4092080"/>
            <a:ext cx="2243064" cy="497841"/>
          </a:xfrm>
          <a:prstGeom prst="rect">
            <a:avLst/>
          </a:prstGeom>
        </p:spPr>
        <p:txBody>
          <a:bodyPr lIns="0" tIns="0" rIns="0" bIns="0" rtlCol="0" anchor="t">
            <a:spAutoFit/>
          </a:bodyPr>
          <a:lstStyle/>
          <a:p>
            <a:pPr algn="ctr">
              <a:lnSpc>
                <a:spcPts val="4059"/>
              </a:lnSpc>
            </a:pPr>
            <a:r>
              <a:rPr lang="en-US" sz="2899" b="1">
                <a:solidFill>
                  <a:srgbClr val="000000"/>
                </a:solidFill>
                <a:latin typeface="Open Sans Bold"/>
                <a:ea typeface="Open Sans Bold"/>
                <a:cs typeface="Open Sans Bold"/>
                <a:sym typeface="Open Sans Bold"/>
              </a:rPr>
              <a:t>Extracción</a:t>
            </a:r>
          </a:p>
        </p:txBody>
      </p:sp>
      <p:sp>
        <p:nvSpPr>
          <p:cNvPr id="7" name="TextBox 7">
            <a:extLst>
              <a:ext uri="{FF2B5EF4-FFF2-40B4-BE49-F238E27FC236}">
                <a16:creationId xmlns:a16="http://schemas.microsoft.com/office/drawing/2014/main" id="{957927C4-3FB7-9F4C-B449-168119181548}"/>
              </a:ext>
            </a:extLst>
          </p:cNvPr>
          <p:cNvSpPr txBox="1"/>
          <p:nvPr/>
        </p:nvSpPr>
        <p:spPr>
          <a:xfrm>
            <a:off x="7044529" y="4092080"/>
            <a:ext cx="334375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Transformación</a:t>
            </a:r>
          </a:p>
        </p:txBody>
      </p:sp>
      <p:sp>
        <p:nvSpPr>
          <p:cNvPr id="8" name="TextBox 8">
            <a:extLst>
              <a:ext uri="{FF2B5EF4-FFF2-40B4-BE49-F238E27FC236}">
                <a16:creationId xmlns:a16="http://schemas.microsoft.com/office/drawing/2014/main" id="{D8991ACF-C3C9-B85F-DFA7-AD710F37E537}"/>
              </a:ext>
            </a:extLst>
          </p:cNvPr>
          <p:cNvSpPr txBox="1"/>
          <p:nvPr/>
        </p:nvSpPr>
        <p:spPr>
          <a:xfrm>
            <a:off x="13489826" y="4092081"/>
            <a:ext cx="114500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Carga</a:t>
            </a:r>
          </a:p>
        </p:txBody>
      </p:sp>
      <p:pic>
        <p:nvPicPr>
          <p:cNvPr id="13" name="Picture 12">
            <a:extLst>
              <a:ext uri="{FF2B5EF4-FFF2-40B4-BE49-F238E27FC236}">
                <a16:creationId xmlns:a16="http://schemas.microsoft.com/office/drawing/2014/main" id="{A4A4AE33-DCFA-521F-CC23-15DD10B59110}"/>
              </a:ext>
            </a:extLst>
          </p:cNvPr>
          <p:cNvPicPr>
            <a:picLocks noChangeAspect="1"/>
          </p:cNvPicPr>
          <p:nvPr/>
        </p:nvPicPr>
        <p:blipFill>
          <a:blip r:embed="rId5"/>
          <a:stretch>
            <a:fillRect/>
          </a:stretch>
        </p:blipFill>
        <p:spPr>
          <a:xfrm>
            <a:off x="1580221" y="4092080"/>
            <a:ext cx="14492378" cy="5375942"/>
          </a:xfrm>
          <a:prstGeom prst="rect">
            <a:avLst/>
          </a:prstGeom>
        </p:spPr>
      </p:pic>
    </p:spTree>
    <p:extLst>
      <p:ext uri="{BB962C8B-B14F-4D97-AF65-F5344CB8AC3E}">
        <p14:creationId xmlns:p14="http://schemas.microsoft.com/office/powerpoint/2010/main" val="1651585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3" b="-463"/>
            </a:stretch>
          </a:blipFill>
        </p:spPr>
        <p:txBody>
          <a:bodyPr/>
          <a:lstStyle/>
          <a:p>
            <a:endParaRPr lang="en-US"/>
          </a:p>
        </p:txBody>
      </p:sp>
      <p:grpSp>
        <p:nvGrpSpPr>
          <p:cNvPr id="3" name="Group 3"/>
          <p:cNvGrpSpPr/>
          <p:nvPr/>
        </p:nvGrpSpPr>
        <p:grpSpPr>
          <a:xfrm>
            <a:off x="530597" y="683515"/>
            <a:ext cx="15739521" cy="1769328"/>
            <a:chOff x="0" y="0"/>
            <a:chExt cx="20986028" cy="2359104"/>
          </a:xfrm>
        </p:grpSpPr>
        <p:sp>
          <p:nvSpPr>
            <p:cNvPr id="4" name="Freeform 4"/>
            <p:cNvSpPr/>
            <p:nvPr/>
          </p:nvSpPr>
          <p:spPr>
            <a:xfrm>
              <a:off x="0" y="1117008"/>
              <a:ext cx="971094" cy="1242096"/>
            </a:xfrm>
            <a:custGeom>
              <a:avLst/>
              <a:gdLst/>
              <a:ahLst/>
              <a:cxnLst/>
              <a:rect l="l" t="t" r="r" b="b"/>
              <a:pathLst>
                <a:path w="971094" h="1242096">
                  <a:moveTo>
                    <a:pt x="0" y="0"/>
                  </a:moveTo>
                  <a:lnTo>
                    <a:pt x="971094" y="0"/>
                  </a:lnTo>
                  <a:lnTo>
                    <a:pt x="971094" y="1242096"/>
                  </a:lnTo>
                  <a:lnTo>
                    <a:pt x="0" y="1242096"/>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842795" y="-85725"/>
              <a:ext cx="20143233" cy="978094"/>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6" name="TextBox 6"/>
            <p:cNvSpPr txBox="1"/>
            <p:nvPr/>
          </p:nvSpPr>
          <p:spPr>
            <a:xfrm>
              <a:off x="485547" y="1050607"/>
              <a:ext cx="5764789" cy="729615"/>
            </a:xfrm>
            <a:prstGeom prst="rect">
              <a:avLst/>
            </a:prstGeom>
          </p:spPr>
          <p:txBody>
            <a:bodyPr lIns="0" tIns="0" rIns="0" bIns="0" rtlCol="0" anchor="t">
              <a:spAutoFit/>
            </a:bodyPr>
            <a:lstStyle/>
            <a:p>
              <a:pPr algn="ctr">
                <a:lnSpc>
                  <a:spcPts val="4620"/>
                </a:lnSpc>
              </a:pPr>
              <a:r>
                <a:rPr lang="en-US" sz="3300" b="1">
                  <a:solidFill>
                    <a:srgbClr val="000000"/>
                  </a:solidFill>
                  <a:latin typeface="Open Sans Bold"/>
                  <a:ea typeface="Open Sans Bold"/>
                  <a:cs typeface="Open Sans Bold"/>
                  <a:sym typeface="Open Sans Bold"/>
                </a:rPr>
                <a:t>Almacenamiento</a:t>
              </a:r>
            </a:p>
          </p:txBody>
        </p:sp>
      </p:grpSp>
      <p:sp>
        <p:nvSpPr>
          <p:cNvPr id="7" name="TextBox 7"/>
          <p:cNvSpPr txBox="1"/>
          <p:nvPr/>
        </p:nvSpPr>
        <p:spPr>
          <a:xfrm>
            <a:off x="406723" y="5266912"/>
            <a:ext cx="7894856" cy="211137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Los Data Lakes son ideales para almacenar una amplia variedad de datos, especialmente aquellos que no siguen una estructura rígida, como los provenientes de wearables o encuestas. Esta flexibilidad permite capturar y conservar datos crudos en su formato original, sin la necesidad de preprocesarlos inmediatamente.</a:t>
            </a:r>
          </a:p>
        </p:txBody>
      </p:sp>
      <p:sp>
        <p:nvSpPr>
          <p:cNvPr id="8" name="TextBox 8"/>
          <p:cNvSpPr txBox="1"/>
          <p:nvPr/>
        </p:nvSpPr>
        <p:spPr>
          <a:xfrm>
            <a:off x="8890061" y="5095875"/>
            <a:ext cx="8934584" cy="38735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Los datos estructurados derivados de los historiales médicos electrónicos, como los relacionados con los hábitos alimenticios y la condición física, serán almacenados en un Data Warehouse. Este sistema de gestión de datos está optimizado para ofrecer un acceso rápido y eficiente a grandes volúmenes de información, facilitando así la realización de análisis históricos y la extracción de conocimiento.</a:t>
            </a:r>
          </a:p>
          <a:p>
            <a:pPr algn="ctr">
              <a:lnSpc>
                <a:spcPts val="2800"/>
              </a:lnSpc>
            </a:pPr>
            <a:r>
              <a:rPr lang="en-US" sz="2000">
                <a:solidFill>
                  <a:srgbClr val="000000"/>
                </a:solidFill>
                <a:latin typeface="Open Sans"/>
                <a:ea typeface="Open Sans"/>
                <a:cs typeface="Open Sans"/>
                <a:sym typeface="Open Sans"/>
              </a:rPr>
              <a:t>"El Data Warehouse se construirá sobre una base sólida de tablas de hechos y dimensiones. Las tablas de hechos contendrán los datos cuantitativos, como las medidas de los hábitos alimenticios y los indicadores de la condición física.</a:t>
            </a:r>
          </a:p>
          <a:p>
            <a:pPr algn="ctr">
              <a:lnSpc>
                <a:spcPts val="2800"/>
              </a:lnSpc>
            </a:pPr>
            <a:endParaRPr lang="en-US" sz="2000">
              <a:solidFill>
                <a:srgbClr val="000000"/>
              </a:solidFill>
              <a:latin typeface="Open Sans"/>
              <a:ea typeface="Open Sans"/>
              <a:cs typeface="Open Sans"/>
              <a:sym typeface="Open Sans"/>
            </a:endParaRPr>
          </a:p>
        </p:txBody>
      </p:sp>
      <p:sp>
        <p:nvSpPr>
          <p:cNvPr id="9" name="TextBox 9"/>
          <p:cNvSpPr txBox="1"/>
          <p:nvPr/>
        </p:nvSpPr>
        <p:spPr>
          <a:xfrm>
            <a:off x="894757" y="3380756"/>
            <a:ext cx="2792755" cy="514350"/>
          </a:xfrm>
          <a:prstGeom prst="rect">
            <a:avLst/>
          </a:prstGeom>
        </p:spPr>
        <p:txBody>
          <a:bodyPr lIns="0" tIns="0" rIns="0" bIns="0" rtlCol="0" anchor="t">
            <a:spAutoFit/>
          </a:bodyPr>
          <a:lstStyle/>
          <a:p>
            <a:pPr algn="ctr">
              <a:lnSpc>
                <a:spcPts val="4200"/>
              </a:lnSpc>
            </a:pPr>
            <a:r>
              <a:rPr lang="en-US" sz="3000" b="1">
                <a:solidFill>
                  <a:srgbClr val="000000"/>
                </a:solidFill>
                <a:latin typeface="Open Sans Bold"/>
                <a:ea typeface="Open Sans Bold"/>
                <a:cs typeface="Open Sans Bold"/>
                <a:sym typeface="Open Sans Bold"/>
              </a:rPr>
              <a:t>Data Lake</a:t>
            </a:r>
          </a:p>
        </p:txBody>
      </p:sp>
      <p:sp>
        <p:nvSpPr>
          <p:cNvPr id="10" name="TextBox 10"/>
          <p:cNvSpPr txBox="1"/>
          <p:nvPr/>
        </p:nvSpPr>
        <p:spPr>
          <a:xfrm>
            <a:off x="8890061" y="3108287"/>
            <a:ext cx="3109950" cy="1047750"/>
          </a:xfrm>
          <a:prstGeom prst="rect">
            <a:avLst/>
          </a:prstGeom>
        </p:spPr>
        <p:txBody>
          <a:bodyPr lIns="0" tIns="0" rIns="0" bIns="0" rtlCol="0" anchor="t">
            <a:spAutoFit/>
          </a:bodyPr>
          <a:lstStyle/>
          <a:p>
            <a:pPr algn="ctr">
              <a:lnSpc>
                <a:spcPts val="4200"/>
              </a:lnSpc>
            </a:pPr>
            <a:r>
              <a:rPr lang="en-US" sz="3000" b="1">
                <a:solidFill>
                  <a:srgbClr val="000000"/>
                </a:solidFill>
                <a:latin typeface="Open Sans Bold"/>
                <a:ea typeface="Open Sans Bold"/>
                <a:cs typeface="Open Sans Bold"/>
                <a:sym typeface="Open Sans Bold"/>
              </a:rPr>
              <a:t>Data Warehouse</a:t>
            </a:r>
          </a:p>
        </p:txBody>
      </p:sp>
      <p:sp>
        <p:nvSpPr>
          <p:cNvPr id="11" name="AutoShape 11"/>
          <p:cNvSpPr/>
          <p:nvPr/>
        </p:nvSpPr>
        <p:spPr>
          <a:xfrm flipH="1">
            <a:off x="8546623" y="2453770"/>
            <a:ext cx="98393" cy="6570384"/>
          </a:xfrm>
          <a:prstGeom prst="line">
            <a:avLst/>
          </a:prstGeom>
          <a:ln w="123825" cap="flat">
            <a:solidFill>
              <a:srgbClr val="004AAD"/>
            </a:solidFill>
            <a:prstDash val="sysDash"/>
            <a:headEnd type="none" w="sm" len="sm"/>
            <a:tailEnd type="none" w="sm"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12" b="-312"/>
            </a:stretch>
          </a:blipFill>
        </p:spPr>
        <p:txBody>
          <a:bodyPr/>
          <a:lstStyle/>
          <a:p>
            <a:endParaRPr lang="en-US"/>
          </a:p>
        </p:txBody>
      </p:sp>
      <p:sp>
        <p:nvSpPr>
          <p:cNvPr id="3" name="Freeform 3"/>
          <p:cNvSpPr/>
          <p:nvPr/>
        </p:nvSpPr>
        <p:spPr>
          <a:xfrm>
            <a:off x="530597" y="1521271"/>
            <a:ext cx="728320" cy="931572"/>
          </a:xfrm>
          <a:custGeom>
            <a:avLst/>
            <a:gdLst/>
            <a:ahLst/>
            <a:cxnLst/>
            <a:rect l="l" t="t" r="r" b="b"/>
            <a:pathLst>
              <a:path w="728320" h="931572">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62693" y="597790"/>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p:cNvSpPr txBox="1"/>
          <p:nvPr/>
        </p:nvSpPr>
        <p:spPr>
          <a:xfrm>
            <a:off x="894757" y="1454801"/>
            <a:ext cx="5980309" cy="563880"/>
          </a:xfrm>
          <a:prstGeom prst="rect">
            <a:avLst/>
          </a:prstGeom>
        </p:spPr>
        <p:txBody>
          <a:bodyPr lIns="0" tIns="0" rIns="0" bIns="0" rtlCol="0" anchor="t">
            <a:spAutoFit/>
          </a:bodyPr>
          <a:lstStyle/>
          <a:p>
            <a:pPr algn="ctr">
              <a:lnSpc>
                <a:spcPts val="4620"/>
              </a:lnSpc>
            </a:pPr>
            <a:r>
              <a:rPr lang="en-US" sz="3300" b="1">
                <a:solidFill>
                  <a:srgbClr val="000000"/>
                </a:solidFill>
                <a:latin typeface="Open Sans Bold"/>
                <a:ea typeface="Open Sans Bold"/>
                <a:cs typeface="Open Sans Bold"/>
                <a:sym typeface="Open Sans Bold"/>
              </a:rPr>
              <a:t>Tratamiento de los datos</a:t>
            </a:r>
          </a:p>
        </p:txBody>
      </p:sp>
      <p:sp>
        <p:nvSpPr>
          <p:cNvPr id="6" name="TextBox 6"/>
          <p:cNvSpPr txBox="1"/>
          <p:nvPr/>
        </p:nvSpPr>
        <p:spPr>
          <a:xfrm>
            <a:off x="2437748" y="4082555"/>
            <a:ext cx="224306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Limpieza</a:t>
            </a:r>
          </a:p>
        </p:txBody>
      </p:sp>
      <p:sp>
        <p:nvSpPr>
          <p:cNvPr id="7" name="TextBox 7"/>
          <p:cNvSpPr txBox="1"/>
          <p:nvPr/>
        </p:nvSpPr>
        <p:spPr>
          <a:xfrm>
            <a:off x="7536439" y="4092080"/>
            <a:ext cx="247423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Integración</a:t>
            </a:r>
          </a:p>
        </p:txBody>
      </p:sp>
      <p:sp>
        <p:nvSpPr>
          <p:cNvPr id="8" name="TextBox 8"/>
          <p:cNvSpPr txBox="1"/>
          <p:nvPr/>
        </p:nvSpPr>
        <p:spPr>
          <a:xfrm>
            <a:off x="12145497" y="4092080"/>
            <a:ext cx="5113803"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Preparación para análisis</a:t>
            </a:r>
          </a:p>
        </p:txBody>
      </p:sp>
      <p:sp>
        <p:nvSpPr>
          <p:cNvPr id="9" name="TextBox 9"/>
          <p:cNvSpPr txBox="1"/>
          <p:nvPr/>
        </p:nvSpPr>
        <p:spPr>
          <a:xfrm>
            <a:off x="999536" y="5288166"/>
            <a:ext cx="5119487" cy="38735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La limpieza de datos es un proceso esencial para garantizar la calidad de la información. En primer lugar, se identifican y eliminan aquellos registros que presentan datos incompletos o erróneos. A continuación, se procede a la detección de outliers, es decir, valores atípicos que pueden sesgar los resultados del análisis. Estos valores extremos, como pesos o alturas inusuales, deben ser revisados y corregidos si es necesario</a:t>
            </a:r>
          </a:p>
        </p:txBody>
      </p:sp>
      <p:sp>
        <p:nvSpPr>
          <p:cNvPr id="10" name="TextBox 10"/>
          <p:cNvSpPr txBox="1"/>
          <p:nvPr/>
        </p:nvSpPr>
        <p:spPr>
          <a:xfrm>
            <a:off x="6556620" y="5288166"/>
            <a:ext cx="4928694" cy="31686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En primer lugar, es fundamental unificar los datos provenientes de diversas fuentes, como historias clínicas, sensores de dispositivos y encuestas. Este proceso implica establecer correspondencias claras entre las variables de cada fuente, por ejemplo, entre los códigos de diagnóstico utilizados en diferentes sistemas de clasificación. </a:t>
            </a:r>
          </a:p>
        </p:txBody>
      </p:sp>
      <p:sp>
        <p:nvSpPr>
          <p:cNvPr id="11" name="TextBox 11"/>
          <p:cNvSpPr txBox="1"/>
          <p:nvPr/>
        </p:nvSpPr>
        <p:spPr>
          <a:xfrm>
            <a:off x="11986075" y="5269116"/>
            <a:ext cx="5273225" cy="3419475"/>
          </a:xfrm>
          <a:prstGeom prst="rect">
            <a:avLst/>
          </a:prstGeom>
        </p:spPr>
        <p:txBody>
          <a:bodyPr lIns="0" tIns="0" rIns="0" bIns="0" rtlCol="0" anchor="t">
            <a:spAutoFit/>
          </a:bodyPr>
          <a:lstStyle/>
          <a:p>
            <a:pPr algn="ctr">
              <a:lnSpc>
                <a:spcPts val="3000"/>
              </a:lnSpc>
            </a:pPr>
            <a:r>
              <a:rPr lang="en-US" sz="2000">
                <a:solidFill>
                  <a:srgbClr val="000000"/>
                </a:solidFill>
                <a:latin typeface="Open Sans"/>
                <a:ea typeface="Open Sans"/>
                <a:cs typeface="Open Sans"/>
                <a:sym typeface="Open Sans"/>
              </a:rPr>
              <a:t>La normalización de variables es fundamental para garantizar la precisión en los análisis de datos. Al asegurar que todas las unidades de medida sean consistentes, se evitan sesgos y se facilita la comparación entre variables. Por otro lado, la transformación de variables permite adaptar los datos a los requerimientos específicos de cada análisis.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7" b="-367"/>
            </a:stretch>
          </a:blipFill>
        </p:spPr>
        <p:txBody>
          <a:bodyPr/>
          <a:lstStyle/>
          <a:p>
            <a:endParaRPr lang="en-US"/>
          </a:p>
        </p:txBody>
      </p:sp>
      <p:sp>
        <p:nvSpPr>
          <p:cNvPr id="3" name="Freeform 3"/>
          <p:cNvSpPr/>
          <p:nvPr/>
        </p:nvSpPr>
        <p:spPr>
          <a:xfrm>
            <a:off x="8679280" y="1363771"/>
            <a:ext cx="728320" cy="931572"/>
          </a:xfrm>
          <a:custGeom>
            <a:avLst/>
            <a:gdLst/>
            <a:ahLst/>
            <a:cxnLst/>
            <a:rect l="l" t="t" r="r" b="b"/>
            <a:pathLst>
              <a:path w="728320" h="931572">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25567" y="474987"/>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p:cNvSpPr txBox="1"/>
          <p:nvPr/>
        </p:nvSpPr>
        <p:spPr>
          <a:xfrm>
            <a:off x="9293300" y="1325671"/>
            <a:ext cx="2917309" cy="563880"/>
          </a:xfrm>
          <a:prstGeom prst="rect">
            <a:avLst/>
          </a:prstGeom>
        </p:spPr>
        <p:txBody>
          <a:bodyPr lIns="0" tIns="0" rIns="0" bIns="0" rtlCol="0" anchor="t">
            <a:spAutoFit/>
          </a:bodyPr>
          <a:lstStyle/>
          <a:p>
            <a:pPr algn="ctr">
              <a:lnSpc>
                <a:spcPts val="4620"/>
              </a:lnSpc>
            </a:pPr>
            <a:r>
              <a:rPr lang="en-US" sz="3300" b="1">
                <a:solidFill>
                  <a:srgbClr val="000000"/>
                </a:solidFill>
                <a:latin typeface="Open Sans Bold"/>
                <a:ea typeface="Open Sans Bold"/>
                <a:cs typeface="Open Sans Bold"/>
                <a:sym typeface="Open Sans Bold"/>
              </a:rPr>
              <a:t>Visualización</a:t>
            </a:r>
          </a:p>
        </p:txBody>
      </p:sp>
      <p:sp>
        <p:nvSpPr>
          <p:cNvPr id="6" name="TextBox 6"/>
          <p:cNvSpPr txBox="1"/>
          <p:nvPr/>
        </p:nvSpPr>
        <p:spPr>
          <a:xfrm>
            <a:off x="9144000" y="5105400"/>
            <a:ext cx="8479460" cy="3330074"/>
          </a:xfrm>
          <a:prstGeom prst="rect">
            <a:avLst/>
          </a:prstGeom>
        </p:spPr>
        <p:txBody>
          <a:bodyPr lIns="0" tIns="0" rIns="0" bIns="0" rtlCol="0" anchor="t">
            <a:spAutoFit/>
          </a:bodyPr>
          <a:lstStyle/>
          <a:p>
            <a:pPr algn="ctr">
              <a:lnSpc>
                <a:spcPts val="3352"/>
              </a:lnSpc>
            </a:pPr>
            <a:r>
              <a:rPr lang="en-US" sz="2394" b="1">
                <a:solidFill>
                  <a:srgbClr val="000000"/>
                </a:solidFill>
                <a:latin typeface="Open Sans Bold"/>
                <a:ea typeface="Open Sans Bold"/>
                <a:cs typeface="Open Sans Bold"/>
                <a:sym typeface="Open Sans Bold"/>
              </a:rPr>
              <a:t>Tableau</a:t>
            </a:r>
            <a:r>
              <a:rPr lang="en-US" sz="2394">
                <a:solidFill>
                  <a:srgbClr val="000000"/>
                </a:solidFill>
                <a:latin typeface="Open Sans"/>
                <a:ea typeface="Open Sans"/>
                <a:cs typeface="Open Sans"/>
                <a:sym typeface="Open Sans"/>
              </a:rPr>
              <a:t> nos permite identificar tendencias, comparar grupos y descubrir relaciones entre variables de manera sencilla. Por ejemplo, podemos visualizar cómo los patrones de consumo de alimentos varían según la ubicación geográfica o cómo la actividad física influye en el índice de masa corporal. Esta herramienta es invaluable para transformar datos en conocimientos accionables y para comunicar los resultados de manera clara y concisa</a:t>
            </a:r>
          </a:p>
        </p:txBody>
      </p:sp>
      <p:sp>
        <p:nvSpPr>
          <p:cNvPr id="7" name="TextBox 7"/>
          <p:cNvSpPr txBox="1"/>
          <p:nvPr/>
        </p:nvSpPr>
        <p:spPr>
          <a:xfrm>
            <a:off x="9043440" y="2381068"/>
            <a:ext cx="8580020" cy="2036207"/>
          </a:xfrm>
          <a:prstGeom prst="rect">
            <a:avLst/>
          </a:prstGeom>
        </p:spPr>
        <p:txBody>
          <a:bodyPr lIns="0" tIns="0" rIns="0" bIns="0" rtlCol="0" anchor="t">
            <a:spAutoFit/>
          </a:bodyPr>
          <a:lstStyle/>
          <a:p>
            <a:pPr algn="ctr">
              <a:lnSpc>
                <a:spcPts val="3268"/>
              </a:lnSpc>
            </a:pPr>
            <a:r>
              <a:rPr lang="en-US" sz="2334">
                <a:solidFill>
                  <a:srgbClr val="000000"/>
                </a:solidFill>
                <a:latin typeface="Open Sans"/>
                <a:ea typeface="Open Sans"/>
                <a:cs typeface="Open Sans"/>
                <a:sym typeface="Open Sans"/>
              </a:rPr>
              <a:t>La creación de dashboards en </a:t>
            </a:r>
            <a:r>
              <a:rPr lang="en-US" sz="2334" b="1">
                <a:solidFill>
                  <a:srgbClr val="000000"/>
                </a:solidFill>
                <a:latin typeface="Open Sans Bold"/>
                <a:ea typeface="Open Sans Bold"/>
                <a:cs typeface="Open Sans Bold"/>
                <a:sym typeface="Open Sans Bold"/>
              </a:rPr>
              <a:t>Tableau</a:t>
            </a:r>
            <a:r>
              <a:rPr lang="en-US" sz="2334">
                <a:solidFill>
                  <a:srgbClr val="000000"/>
                </a:solidFill>
                <a:latin typeface="Open Sans"/>
                <a:ea typeface="Open Sans"/>
                <a:cs typeface="Open Sans"/>
                <a:sym typeface="Open Sans"/>
              </a:rPr>
              <a:t> ofrece una forma innovadora de analizar la obesidad. Al convertir datos numéricos en representaciones visuales, como gráficos y mapas, podemos comprender rápidamente los factores que influyen en los niveles de obesidad.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10626-FC0E-C38C-CA36-5E320D95C0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1493C-E5C5-61A0-B125-2A72223D232D}"/>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7" b="-367"/>
            </a:stretch>
          </a:blipFill>
        </p:spPr>
        <p:txBody>
          <a:bodyPr/>
          <a:lstStyle/>
          <a:p>
            <a:endParaRPr lang="en-US"/>
          </a:p>
        </p:txBody>
      </p:sp>
      <p:sp>
        <p:nvSpPr>
          <p:cNvPr id="3" name="Freeform 3">
            <a:extLst>
              <a:ext uri="{FF2B5EF4-FFF2-40B4-BE49-F238E27FC236}">
                <a16:creationId xmlns:a16="http://schemas.microsoft.com/office/drawing/2014/main" id="{FDCDBF06-5786-AF51-50F8-4C4B9C36DFC8}"/>
              </a:ext>
            </a:extLst>
          </p:cNvPr>
          <p:cNvSpPr/>
          <p:nvPr/>
        </p:nvSpPr>
        <p:spPr>
          <a:xfrm>
            <a:off x="11387480" y="1651565"/>
            <a:ext cx="614722" cy="755002"/>
          </a:xfrm>
          <a:custGeom>
            <a:avLst/>
            <a:gdLst/>
            <a:ahLst/>
            <a:cxnLst/>
            <a:rect l="l" t="t" r="r" b="b"/>
            <a:pathLst>
              <a:path w="728320" h="931572">
                <a:moveTo>
                  <a:pt x="0" y="0"/>
                </a:moveTo>
                <a:lnTo>
                  <a:pt x="728320" y="0"/>
                </a:lnTo>
                <a:lnTo>
                  <a:pt x="728320" y="931572"/>
                </a:lnTo>
                <a:lnTo>
                  <a:pt x="0" y="931572"/>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a:extLst>
              <a:ext uri="{FF2B5EF4-FFF2-40B4-BE49-F238E27FC236}">
                <a16:creationId xmlns:a16="http://schemas.microsoft.com/office/drawing/2014/main" id="{07A7DEDB-CC08-59E6-B545-5A986072F78E}"/>
              </a:ext>
            </a:extLst>
          </p:cNvPr>
          <p:cNvSpPr txBox="1"/>
          <p:nvPr/>
        </p:nvSpPr>
        <p:spPr>
          <a:xfrm>
            <a:off x="1125567" y="474987"/>
            <a:ext cx="15107424"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Arquitecturas típicas de proyectos de datos masivos</a:t>
            </a:r>
          </a:p>
        </p:txBody>
      </p:sp>
      <p:sp>
        <p:nvSpPr>
          <p:cNvPr id="5" name="TextBox 5">
            <a:extLst>
              <a:ext uri="{FF2B5EF4-FFF2-40B4-BE49-F238E27FC236}">
                <a16:creationId xmlns:a16="http://schemas.microsoft.com/office/drawing/2014/main" id="{1B08D287-64C0-109B-BB80-19842B150A2D}"/>
              </a:ext>
            </a:extLst>
          </p:cNvPr>
          <p:cNvSpPr txBox="1"/>
          <p:nvPr/>
        </p:nvSpPr>
        <p:spPr>
          <a:xfrm>
            <a:off x="11480070" y="1524226"/>
            <a:ext cx="2917309" cy="563880"/>
          </a:xfrm>
          <a:prstGeom prst="rect">
            <a:avLst/>
          </a:prstGeom>
        </p:spPr>
        <p:txBody>
          <a:bodyPr lIns="0" tIns="0" rIns="0" bIns="0" rtlCol="0" anchor="t">
            <a:spAutoFit/>
          </a:bodyPr>
          <a:lstStyle/>
          <a:p>
            <a:pPr algn="ctr">
              <a:lnSpc>
                <a:spcPts val="4620"/>
              </a:lnSpc>
            </a:pPr>
            <a:r>
              <a:rPr lang="en-US" sz="3300" b="1" dirty="0" err="1">
                <a:solidFill>
                  <a:srgbClr val="000000"/>
                </a:solidFill>
                <a:latin typeface="Open Sans Bold"/>
                <a:ea typeface="Open Sans Bold"/>
                <a:cs typeface="Open Sans Bold"/>
                <a:sym typeface="Open Sans Bold"/>
              </a:rPr>
              <a:t>DataSet</a:t>
            </a:r>
            <a:endParaRPr lang="en-US" sz="3300" b="1" dirty="0">
              <a:solidFill>
                <a:srgbClr val="000000"/>
              </a:solidFill>
              <a:latin typeface="Open Sans Bold"/>
              <a:ea typeface="Open Sans Bold"/>
              <a:cs typeface="Open Sans Bold"/>
              <a:sym typeface="Open Sans Bold"/>
            </a:endParaRPr>
          </a:p>
        </p:txBody>
      </p:sp>
      <p:pic>
        <p:nvPicPr>
          <p:cNvPr id="9" name="Picture 8">
            <a:extLst>
              <a:ext uri="{FF2B5EF4-FFF2-40B4-BE49-F238E27FC236}">
                <a16:creationId xmlns:a16="http://schemas.microsoft.com/office/drawing/2014/main" id="{2681CE68-D235-A083-5711-78B859CDE1D9}"/>
              </a:ext>
            </a:extLst>
          </p:cNvPr>
          <p:cNvPicPr>
            <a:picLocks noChangeAspect="1"/>
          </p:cNvPicPr>
          <p:nvPr/>
        </p:nvPicPr>
        <p:blipFill>
          <a:blip r:embed="rId5"/>
          <a:stretch>
            <a:fillRect/>
          </a:stretch>
        </p:blipFill>
        <p:spPr>
          <a:xfrm>
            <a:off x="9407600" y="4000500"/>
            <a:ext cx="1461108" cy="827530"/>
          </a:xfrm>
          <a:prstGeom prst="rect">
            <a:avLst/>
          </a:prstGeom>
        </p:spPr>
      </p:pic>
      <p:sp>
        <p:nvSpPr>
          <p:cNvPr id="7" name="TextBox 7">
            <a:extLst>
              <a:ext uri="{FF2B5EF4-FFF2-40B4-BE49-F238E27FC236}">
                <a16:creationId xmlns:a16="http://schemas.microsoft.com/office/drawing/2014/main" id="{85FCE591-17EC-691C-4FAE-311BEA68431D}"/>
              </a:ext>
            </a:extLst>
          </p:cNvPr>
          <p:cNvSpPr txBox="1"/>
          <p:nvPr/>
        </p:nvSpPr>
        <p:spPr>
          <a:xfrm>
            <a:off x="11734800" y="2609266"/>
            <a:ext cx="5684420" cy="6724918"/>
          </a:xfrm>
          <a:prstGeom prst="rect">
            <a:avLst/>
          </a:prstGeom>
        </p:spPr>
        <p:txBody>
          <a:bodyPr wrap="square" lIns="0" tIns="0" rIns="0" bIns="0" rtlCol="0" anchor="t">
            <a:spAutoFit/>
          </a:bodyPr>
          <a:lstStyle/>
          <a:p>
            <a:pPr algn="just">
              <a:lnSpc>
                <a:spcPts val="3268"/>
              </a:lnSpc>
            </a:pPr>
            <a:r>
              <a:rPr lang="es-ES" dirty="0">
                <a:solidFill>
                  <a:srgbClr val="000000"/>
                </a:solidFill>
                <a:latin typeface="Open Sans"/>
                <a:ea typeface="Open Sans"/>
                <a:cs typeface="Open Sans"/>
                <a:sym typeface="Open Sans"/>
              </a:rPr>
              <a:t>Para la elaboración del </a:t>
            </a:r>
            <a:r>
              <a:rPr lang="es-ES" b="1" dirty="0" err="1">
                <a:solidFill>
                  <a:srgbClr val="000000"/>
                </a:solidFill>
                <a:latin typeface="Open Sans"/>
                <a:ea typeface="Open Sans"/>
                <a:cs typeface="Open Sans"/>
                <a:sym typeface="Open Sans"/>
              </a:rPr>
              <a:t>Dashboard</a:t>
            </a:r>
            <a:r>
              <a:rPr lang="es-ES" dirty="0">
                <a:solidFill>
                  <a:srgbClr val="000000"/>
                </a:solidFill>
                <a:latin typeface="Open Sans"/>
                <a:ea typeface="Open Sans"/>
                <a:cs typeface="Open Sans"/>
                <a:sym typeface="Open Sans"/>
              </a:rPr>
              <a:t> se utilizo como fuente un </a:t>
            </a:r>
            <a:r>
              <a:rPr lang="es-ES" b="1" dirty="0" err="1">
                <a:solidFill>
                  <a:srgbClr val="000000"/>
                </a:solidFill>
                <a:latin typeface="Open Sans"/>
                <a:ea typeface="Open Sans"/>
                <a:cs typeface="Open Sans"/>
                <a:sym typeface="Open Sans"/>
              </a:rPr>
              <a:t>dataset</a:t>
            </a:r>
            <a:r>
              <a:rPr lang="es-ES" dirty="0">
                <a:solidFill>
                  <a:srgbClr val="000000"/>
                </a:solidFill>
                <a:latin typeface="Open Sans"/>
                <a:ea typeface="Open Sans"/>
                <a:cs typeface="Open Sans"/>
                <a:sym typeface="Open Sans"/>
              </a:rPr>
              <a:t> descargado desde el repositorio de Aprendizaje automático de la Universidad de California Irvine. </a:t>
            </a:r>
          </a:p>
          <a:p>
            <a:pPr algn="just">
              <a:lnSpc>
                <a:spcPts val="3268"/>
              </a:lnSpc>
            </a:pPr>
            <a:endParaRPr lang="es-ES" dirty="0">
              <a:solidFill>
                <a:srgbClr val="000000"/>
              </a:solidFill>
              <a:latin typeface="Open Sans"/>
              <a:ea typeface="Open Sans"/>
              <a:cs typeface="Open Sans"/>
              <a:sym typeface="Open Sans"/>
            </a:endParaRPr>
          </a:p>
          <a:p>
            <a:pPr algn="just">
              <a:lnSpc>
                <a:spcPts val="3268"/>
              </a:lnSpc>
            </a:pPr>
            <a:r>
              <a:rPr lang="es-ES" dirty="0">
                <a:solidFill>
                  <a:srgbClr val="000000"/>
                </a:solidFill>
                <a:latin typeface="Open Sans"/>
                <a:ea typeface="Open Sans"/>
                <a:cs typeface="Open Sans"/>
                <a:sym typeface="Open Sans"/>
              </a:rPr>
              <a:t>Este conjunto de datos incluye datos para la estimación de los niveles de obesidad en individuos de los países de México, Perú y Colombia, con base en sus hábitos alimenticios y condición física. </a:t>
            </a:r>
          </a:p>
          <a:p>
            <a:pPr algn="just">
              <a:lnSpc>
                <a:spcPts val="3268"/>
              </a:lnSpc>
            </a:pPr>
            <a:endParaRPr lang="es-ES" dirty="0">
              <a:solidFill>
                <a:srgbClr val="000000"/>
              </a:solidFill>
              <a:latin typeface="Open Sans"/>
              <a:ea typeface="Open Sans"/>
              <a:cs typeface="Open Sans"/>
              <a:sym typeface="Open Sans"/>
            </a:endParaRPr>
          </a:p>
          <a:p>
            <a:pPr algn="just">
              <a:lnSpc>
                <a:spcPts val="3268"/>
              </a:lnSpc>
            </a:pPr>
            <a:r>
              <a:rPr lang="es-ES" dirty="0">
                <a:solidFill>
                  <a:srgbClr val="000000"/>
                </a:solidFill>
                <a:latin typeface="Open Sans"/>
                <a:ea typeface="Open Sans"/>
                <a:cs typeface="Open Sans"/>
                <a:sym typeface="Open Sans"/>
              </a:rPr>
              <a:t>Los datos contienen 17 atributos y 2111 registros, los registros están etiquetados con la variable de clase </a:t>
            </a:r>
            <a:r>
              <a:rPr lang="es-ES" dirty="0" err="1">
                <a:solidFill>
                  <a:srgbClr val="000000"/>
                </a:solidFill>
                <a:latin typeface="Open Sans"/>
                <a:ea typeface="Open Sans"/>
                <a:cs typeface="Open Sans"/>
                <a:sym typeface="Open Sans"/>
              </a:rPr>
              <a:t>NObesity</a:t>
            </a:r>
            <a:r>
              <a:rPr lang="es-ES" dirty="0">
                <a:solidFill>
                  <a:srgbClr val="000000"/>
                </a:solidFill>
                <a:latin typeface="Open Sans"/>
                <a:ea typeface="Open Sans"/>
                <a:cs typeface="Open Sans"/>
                <a:sym typeface="Open Sans"/>
              </a:rPr>
              <a:t> (Nivel de Obesidad), que permite clasificar los datos utilizando los valores de Peso Insuficiente, Peso Normal, Sobrepeso Nivel I, Sobrepeso Nivel II, Obesidad Tipo I, Obesidad Tipo II y Obesidad Tipo III</a:t>
            </a:r>
            <a:endParaRPr lang="en-US" dirty="0">
              <a:solidFill>
                <a:srgbClr val="000000"/>
              </a:solidFill>
              <a:latin typeface="Open Sans"/>
              <a:ea typeface="Open Sans"/>
              <a:cs typeface="Open Sans"/>
              <a:sym typeface="Open Sans"/>
            </a:endParaRPr>
          </a:p>
        </p:txBody>
      </p:sp>
      <p:pic>
        <p:nvPicPr>
          <p:cNvPr id="11" name="Picture 10">
            <a:extLst>
              <a:ext uri="{FF2B5EF4-FFF2-40B4-BE49-F238E27FC236}">
                <a16:creationId xmlns:a16="http://schemas.microsoft.com/office/drawing/2014/main" id="{186189CF-C518-973D-2148-A5FC6609CB93}"/>
              </a:ext>
            </a:extLst>
          </p:cNvPr>
          <p:cNvPicPr>
            <a:picLocks noChangeAspect="1"/>
          </p:cNvPicPr>
          <p:nvPr/>
        </p:nvPicPr>
        <p:blipFill>
          <a:blip r:embed="rId6"/>
          <a:stretch>
            <a:fillRect/>
          </a:stretch>
        </p:blipFill>
        <p:spPr>
          <a:xfrm>
            <a:off x="152400" y="1607610"/>
            <a:ext cx="11082680" cy="7345889"/>
          </a:xfrm>
          <a:prstGeom prst="rect">
            <a:avLst/>
          </a:prstGeom>
        </p:spPr>
      </p:pic>
    </p:spTree>
    <p:extLst>
      <p:ext uri="{BB962C8B-B14F-4D97-AF65-F5344CB8AC3E}">
        <p14:creationId xmlns:p14="http://schemas.microsoft.com/office/powerpoint/2010/main" val="308312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4</a:t>
            </a:r>
          </a:p>
        </p:txBody>
      </p:sp>
      <p:sp>
        <p:nvSpPr>
          <p:cNvPr id="4" name="TextBox 4"/>
          <p:cNvSpPr txBox="1"/>
          <p:nvPr/>
        </p:nvSpPr>
        <p:spPr>
          <a:xfrm>
            <a:off x="459425" y="4690856"/>
            <a:ext cx="10092625" cy="1801958"/>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Perfil del científico de datos</a:t>
            </a:r>
          </a:p>
          <a:p>
            <a:pPr algn="ctr">
              <a:lnSpc>
                <a:spcPts val="7228"/>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08" b="-408"/>
            </a:stretch>
          </a:blipFill>
        </p:spPr>
        <p:txBody>
          <a:bodyPr/>
          <a:lstStyle/>
          <a:p>
            <a:endParaRPr lang="en-US"/>
          </a:p>
        </p:txBody>
      </p:sp>
      <p:sp>
        <p:nvSpPr>
          <p:cNvPr id="3" name="TextBox 3"/>
          <p:cNvSpPr txBox="1"/>
          <p:nvPr/>
        </p:nvSpPr>
        <p:spPr>
          <a:xfrm>
            <a:off x="1162693" y="597790"/>
            <a:ext cx="8172330"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Perfil del científico de datos</a:t>
            </a:r>
          </a:p>
        </p:txBody>
      </p:sp>
      <p:sp>
        <p:nvSpPr>
          <p:cNvPr id="4" name="TextBox 4"/>
          <p:cNvSpPr txBox="1"/>
          <p:nvPr/>
        </p:nvSpPr>
        <p:spPr>
          <a:xfrm>
            <a:off x="530597" y="2383520"/>
            <a:ext cx="6866460"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Ciencias de la computación</a:t>
            </a:r>
          </a:p>
        </p:txBody>
      </p:sp>
      <p:sp>
        <p:nvSpPr>
          <p:cNvPr id="5" name="TextBox 5"/>
          <p:cNvSpPr txBox="1"/>
          <p:nvPr/>
        </p:nvSpPr>
        <p:spPr>
          <a:xfrm>
            <a:off x="716080" y="3069267"/>
            <a:ext cx="6005556" cy="31686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Para esta posición, se requieren sólidos conocimientos en procesamiento de datos, incluyendo técnicas de integración y manejo de herramientas ETL como Apache NiFi o Talend. Será necesario dominar lenguajes de programación como Python o R, junto con bibliotecas especializadas como pandas y numpy, para llevar a cabo tareas de limpieza y análisis de datos.</a:t>
            </a:r>
          </a:p>
        </p:txBody>
      </p:sp>
      <p:sp>
        <p:nvSpPr>
          <p:cNvPr id="6" name="TextBox 6"/>
          <p:cNvSpPr txBox="1"/>
          <p:nvPr/>
        </p:nvSpPr>
        <p:spPr>
          <a:xfrm>
            <a:off x="11830605" y="3069267"/>
            <a:ext cx="5643719" cy="31686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se emplearán técnicas estadísticas como el análisis de regresión para identificar relaciones significativas entre el tratamiento administrado y la evolución de la salud de los pacientes. Asimismo, se utilizarán técnicas de clustering para agrupar a los pacientes en base a características comunes, lo que permitirá predecir de forma más precisa su respuesta a tratamientos específicos.</a:t>
            </a:r>
          </a:p>
        </p:txBody>
      </p:sp>
      <p:sp>
        <p:nvSpPr>
          <p:cNvPr id="7" name="TextBox 7"/>
          <p:cNvSpPr txBox="1"/>
          <p:nvPr/>
        </p:nvSpPr>
        <p:spPr>
          <a:xfrm>
            <a:off x="847504" y="6923953"/>
            <a:ext cx="5874132" cy="28162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El primer objetivo es elaborar un informe ejecutivo conciso y comprensible que sintetice los hallazgos clave del análisis. Es fundamental que el informe destaque cómo los datos obtenidos pueden influir de manera directa en la toma de decisiones médicas, proporcionando una base sólida para implementar estrategias y tratamientos más efectivos. </a:t>
            </a:r>
          </a:p>
        </p:txBody>
      </p:sp>
      <p:sp>
        <p:nvSpPr>
          <p:cNvPr id="8" name="TextBox 8"/>
          <p:cNvSpPr txBox="1"/>
          <p:nvPr/>
        </p:nvSpPr>
        <p:spPr>
          <a:xfrm>
            <a:off x="11830605" y="7338291"/>
            <a:ext cx="5818559" cy="24638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Enfocar el proyecto hacia la mejora de la eficiencia en el tratamiento de enfermedades crónicas, lo cual tiene un impacto directo en la reducción de costos para las instituciones de salud y mejora en la calidad de vida de los pacientes.</a:t>
            </a:r>
          </a:p>
          <a:p>
            <a:pPr algn="ctr">
              <a:lnSpc>
                <a:spcPts val="2800"/>
              </a:lnSpc>
            </a:pPr>
            <a:endParaRPr lang="en-US" sz="2000">
              <a:solidFill>
                <a:srgbClr val="000000"/>
              </a:solidFill>
              <a:latin typeface="Open Sans"/>
              <a:ea typeface="Open Sans"/>
              <a:cs typeface="Open Sans"/>
              <a:sym typeface="Open Sans"/>
            </a:endParaRPr>
          </a:p>
        </p:txBody>
      </p:sp>
      <p:sp>
        <p:nvSpPr>
          <p:cNvPr id="9" name="TextBox 9"/>
          <p:cNvSpPr txBox="1"/>
          <p:nvPr/>
        </p:nvSpPr>
        <p:spPr>
          <a:xfrm>
            <a:off x="13257385" y="2383520"/>
            <a:ext cx="2493498"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Matemáticas</a:t>
            </a:r>
          </a:p>
        </p:txBody>
      </p:sp>
      <p:sp>
        <p:nvSpPr>
          <p:cNvPr id="10" name="TextBox 10"/>
          <p:cNvSpPr txBox="1"/>
          <p:nvPr/>
        </p:nvSpPr>
        <p:spPr>
          <a:xfrm>
            <a:off x="2385420" y="6473738"/>
            <a:ext cx="2666875"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Comunicación</a:t>
            </a:r>
          </a:p>
        </p:txBody>
      </p:sp>
      <p:sp>
        <p:nvSpPr>
          <p:cNvPr id="11" name="TextBox 11"/>
          <p:cNvSpPr txBox="1"/>
          <p:nvPr/>
        </p:nvSpPr>
        <p:spPr>
          <a:xfrm>
            <a:off x="13723194" y="6694083"/>
            <a:ext cx="1858541"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Negocios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3083" y="5143500"/>
            <a:ext cx="291465" cy="286703"/>
            <a:chOff x="0" y="0"/>
            <a:chExt cx="388620" cy="382270"/>
          </a:xfrm>
        </p:grpSpPr>
        <p:sp>
          <p:nvSpPr>
            <p:cNvPr id="3" name="Freeform 3"/>
            <p:cNvSpPr/>
            <p:nvPr/>
          </p:nvSpPr>
          <p:spPr>
            <a:xfrm>
              <a:off x="46990" y="46990"/>
              <a:ext cx="294640" cy="287020"/>
            </a:xfrm>
            <a:custGeom>
              <a:avLst/>
              <a:gdLst/>
              <a:ahLst/>
              <a:cxnLst/>
              <a:rect l="l" t="t" r="r" b="b"/>
              <a:pathLst>
                <a:path w="294640" h="287020">
                  <a:moveTo>
                    <a:pt x="36830" y="201930"/>
                  </a:moveTo>
                  <a:cubicBezTo>
                    <a:pt x="110490" y="264160"/>
                    <a:pt x="105410" y="273050"/>
                    <a:pt x="100330" y="278130"/>
                  </a:cubicBezTo>
                  <a:cubicBezTo>
                    <a:pt x="95250" y="283210"/>
                    <a:pt x="85090" y="287020"/>
                    <a:pt x="77470" y="284480"/>
                  </a:cubicBezTo>
                  <a:cubicBezTo>
                    <a:pt x="66040" y="279400"/>
                    <a:pt x="53340" y="256540"/>
                    <a:pt x="43180" y="234950"/>
                  </a:cubicBezTo>
                  <a:cubicBezTo>
                    <a:pt x="27940" y="199390"/>
                    <a:pt x="12700" y="127000"/>
                    <a:pt x="10160" y="85090"/>
                  </a:cubicBezTo>
                  <a:cubicBezTo>
                    <a:pt x="8890" y="57150"/>
                    <a:pt x="7620" y="25400"/>
                    <a:pt x="20320" y="12700"/>
                  </a:cubicBezTo>
                  <a:cubicBezTo>
                    <a:pt x="29210" y="3810"/>
                    <a:pt x="50800" y="0"/>
                    <a:pt x="62230" y="3810"/>
                  </a:cubicBezTo>
                  <a:cubicBezTo>
                    <a:pt x="74930" y="7620"/>
                    <a:pt x="87630" y="25400"/>
                    <a:pt x="91440" y="38100"/>
                  </a:cubicBezTo>
                  <a:cubicBezTo>
                    <a:pt x="95250" y="50800"/>
                    <a:pt x="95250" y="69850"/>
                    <a:pt x="88900" y="77470"/>
                  </a:cubicBezTo>
                  <a:cubicBezTo>
                    <a:pt x="83820" y="85090"/>
                    <a:pt x="69850" y="90170"/>
                    <a:pt x="62230" y="87630"/>
                  </a:cubicBezTo>
                  <a:cubicBezTo>
                    <a:pt x="54610" y="86360"/>
                    <a:pt x="43180" y="73660"/>
                    <a:pt x="43180" y="66040"/>
                  </a:cubicBezTo>
                  <a:cubicBezTo>
                    <a:pt x="43180" y="57150"/>
                    <a:pt x="57150" y="41910"/>
                    <a:pt x="69850" y="36830"/>
                  </a:cubicBezTo>
                  <a:cubicBezTo>
                    <a:pt x="90170" y="30480"/>
                    <a:pt x="139700" y="36830"/>
                    <a:pt x="157480" y="46990"/>
                  </a:cubicBezTo>
                  <a:cubicBezTo>
                    <a:pt x="168910" y="53340"/>
                    <a:pt x="173990" y="63500"/>
                    <a:pt x="179070" y="74930"/>
                  </a:cubicBezTo>
                  <a:cubicBezTo>
                    <a:pt x="185420" y="88900"/>
                    <a:pt x="189230" y="110490"/>
                    <a:pt x="186690" y="124460"/>
                  </a:cubicBezTo>
                  <a:cubicBezTo>
                    <a:pt x="184150" y="134620"/>
                    <a:pt x="177800" y="143510"/>
                    <a:pt x="170180" y="151130"/>
                  </a:cubicBezTo>
                  <a:cubicBezTo>
                    <a:pt x="163830" y="157480"/>
                    <a:pt x="156210" y="162560"/>
                    <a:pt x="146050" y="165100"/>
                  </a:cubicBezTo>
                  <a:cubicBezTo>
                    <a:pt x="133350" y="167640"/>
                    <a:pt x="106680" y="167640"/>
                    <a:pt x="97790" y="158750"/>
                  </a:cubicBezTo>
                  <a:cubicBezTo>
                    <a:pt x="87630" y="151130"/>
                    <a:pt x="82550" y="124460"/>
                    <a:pt x="88900" y="114300"/>
                  </a:cubicBezTo>
                  <a:cubicBezTo>
                    <a:pt x="95250" y="104140"/>
                    <a:pt x="119380" y="96520"/>
                    <a:pt x="132080" y="99060"/>
                  </a:cubicBezTo>
                  <a:cubicBezTo>
                    <a:pt x="143510" y="101600"/>
                    <a:pt x="151130" y="113030"/>
                    <a:pt x="158750" y="125730"/>
                  </a:cubicBezTo>
                  <a:cubicBezTo>
                    <a:pt x="170180" y="143510"/>
                    <a:pt x="189230" y="181610"/>
                    <a:pt x="185420" y="198120"/>
                  </a:cubicBezTo>
                  <a:cubicBezTo>
                    <a:pt x="184150" y="209550"/>
                    <a:pt x="171450" y="222250"/>
                    <a:pt x="161290" y="223520"/>
                  </a:cubicBezTo>
                  <a:cubicBezTo>
                    <a:pt x="147320" y="226060"/>
                    <a:pt x="121920" y="209550"/>
                    <a:pt x="110490" y="194310"/>
                  </a:cubicBezTo>
                  <a:cubicBezTo>
                    <a:pt x="97790" y="179070"/>
                    <a:pt x="90170" y="148590"/>
                    <a:pt x="91440" y="130810"/>
                  </a:cubicBezTo>
                  <a:cubicBezTo>
                    <a:pt x="92710" y="119380"/>
                    <a:pt x="99060" y="107950"/>
                    <a:pt x="106680" y="101600"/>
                  </a:cubicBezTo>
                  <a:cubicBezTo>
                    <a:pt x="115570" y="93980"/>
                    <a:pt x="129540" y="88900"/>
                    <a:pt x="143510" y="87630"/>
                  </a:cubicBezTo>
                  <a:cubicBezTo>
                    <a:pt x="160020" y="86360"/>
                    <a:pt x="186690" y="91440"/>
                    <a:pt x="201930" y="99060"/>
                  </a:cubicBezTo>
                  <a:cubicBezTo>
                    <a:pt x="215900" y="105410"/>
                    <a:pt x="223520" y="120650"/>
                    <a:pt x="236220" y="123190"/>
                  </a:cubicBezTo>
                  <a:cubicBezTo>
                    <a:pt x="250190" y="127000"/>
                    <a:pt x="273050" y="111760"/>
                    <a:pt x="280670" y="118110"/>
                  </a:cubicBezTo>
                  <a:cubicBezTo>
                    <a:pt x="289560" y="123190"/>
                    <a:pt x="293370" y="146050"/>
                    <a:pt x="289560" y="153670"/>
                  </a:cubicBezTo>
                  <a:cubicBezTo>
                    <a:pt x="287020" y="160020"/>
                    <a:pt x="275590" y="165100"/>
                    <a:pt x="267970" y="165100"/>
                  </a:cubicBezTo>
                  <a:cubicBezTo>
                    <a:pt x="261620" y="165100"/>
                    <a:pt x="251460" y="160020"/>
                    <a:pt x="247650" y="154940"/>
                  </a:cubicBezTo>
                  <a:cubicBezTo>
                    <a:pt x="243840" y="148590"/>
                    <a:pt x="242570" y="137160"/>
                    <a:pt x="245110" y="130810"/>
                  </a:cubicBezTo>
                  <a:cubicBezTo>
                    <a:pt x="247650" y="124460"/>
                    <a:pt x="255270" y="115570"/>
                    <a:pt x="262890" y="115570"/>
                  </a:cubicBezTo>
                  <a:cubicBezTo>
                    <a:pt x="270510" y="114300"/>
                    <a:pt x="287020" y="120650"/>
                    <a:pt x="290830" y="128270"/>
                  </a:cubicBezTo>
                  <a:cubicBezTo>
                    <a:pt x="294640" y="135890"/>
                    <a:pt x="288290" y="156210"/>
                    <a:pt x="279400" y="162560"/>
                  </a:cubicBezTo>
                  <a:cubicBezTo>
                    <a:pt x="266700" y="172720"/>
                    <a:pt x="232410" y="170180"/>
                    <a:pt x="214630" y="166370"/>
                  </a:cubicBezTo>
                  <a:cubicBezTo>
                    <a:pt x="200660" y="162560"/>
                    <a:pt x="194310" y="148590"/>
                    <a:pt x="181610" y="146050"/>
                  </a:cubicBezTo>
                  <a:cubicBezTo>
                    <a:pt x="170180" y="142240"/>
                    <a:pt x="148590" y="138430"/>
                    <a:pt x="144780" y="144780"/>
                  </a:cubicBezTo>
                  <a:cubicBezTo>
                    <a:pt x="139700" y="149860"/>
                    <a:pt x="162560" y="176530"/>
                    <a:pt x="158750" y="181610"/>
                  </a:cubicBezTo>
                  <a:cubicBezTo>
                    <a:pt x="156210" y="185420"/>
                    <a:pt x="134620" y="185420"/>
                    <a:pt x="128270" y="177800"/>
                  </a:cubicBezTo>
                  <a:cubicBezTo>
                    <a:pt x="118110" y="166370"/>
                    <a:pt x="147320" y="101600"/>
                    <a:pt x="134620" y="88900"/>
                  </a:cubicBezTo>
                  <a:cubicBezTo>
                    <a:pt x="124460" y="77470"/>
                    <a:pt x="83820" y="93980"/>
                    <a:pt x="78740" y="87630"/>
                  </a:cubicBezTo>
                  <a:cubicBezTo>
                    <a:pt x="76200" y="82550"/>
                    <a:pt x="92710" y="59690"/>
                    <a:pt x="93980" y="60960"/>
                  </a:cubicBezTo>
                  <a:cubicBezTo>
                    <a:pt x="93980" y="60960"/>
                    <a:pt x="90170" y="78740"/>
                    <a:pt x="85090" y="82550"/>
                  </a:cubicBezTo>
                  <a:cubicBezTo>
                    <a:pt x="78740" y="87630"/>
                    <a:pt x="63500" y="88900"/>
                    <a:pt x="55880" y="86360"/>
                  </a:cubicBezTo>
                  <a:cubicBezTo>
                    <a:pt x="49530" y="82550"/>
                    <a:pt x="41910" y="72390"/>
                    <a:pt x="43180" y="66040"/>
                  </a:cubicBezTo>
                  <a:cubicBezTo>
                    <a:pt x="43180" y="60960"/>
                    <a:pt x="54610" y="48260"/>
                    <a:pt x="59690" y="50800"/>
                  </a:cubicBezTo>
                  <a:cubicBezTo>
                    <a:pt x="69850" y="53340"/>
                    <a:pt x="67310" y="130810"/>
                    <a:pt x="76200" y="167640"/>
                  </a:cubicBezTo>
                  <a:cubicBezTo>
                    <a:pt x="83820" y="200660"/>
                    <a:pt x="114300" y="242570"/>
                    <a:pt x="107950" y="261620"/>
                  </a:cubicBezTo>
                  <a:cubicBezTo>
                    <a:pt x="104140" y="274320"/>
                    <a:pt x="90170" y="283210"/>
                    <a:pt x="77470" y="284480"/>
                  </a:cubicBezTo>
                  <a:cubicBezTo>
                    <a:pt x="58420" y="284480"/>
                    <a:pt x="17780" y="259080"/>
                    <a:pt x="7620" y="242570"/>
                  </a:cubicBezTo>
                  <a:cubicBezTo>
                    <a:pt x="1270" y="232410"/>
                    <a:pt x="0" y="215900"/>
                    <a:pt x="3810" y="209550"/>
                  </a:cubicBezTo>
                  <a:cubicBezTo>
                    <a:pt x="8890" y="203200"/>
                    <a:pt x="36830" y="201930"/>
                    <a:pt x="36830" y="201930"/>
                  </a:cubicBezTo>
                </a:path>
              </a:pathLst>
            </a:custGeom>
            <a:solidFill>
              <a:srgbClr val="FFFFFF"/>
            </a:solidFill>
            <a:ln cap="sq">
              <a:noFill/>
              <a:prstDash val="solid"/>
              <a:miter/>
            </a:ln>
          </p:spPr>
          <p:txBody>
            <a:bodyPr/>
            <a:lstStyle/>
            <a:p>
              <a:endParaRPr lang="en-US"/>
            </a:p>
          </p:txBody>
        </p:sp>
      </p:grpSp>
      <p:grpSp>
        <p:nvGrpSpPr>
          <p:cNvPr id="4" name="Group 4"/>
          <p:cNvGrpSpPr/>
          <p:nvPr/>
        </p:nvGrpSpPr>
        <p:grpSpPr>
          <a:xfrm>
            <a:off x="1552575" y="5050155"/>
            <a:ext cx="728662" cy="438150"/>
            <a:chOff x="0" y="0"/>
            <a:chExt cx="971550" cy="584200"/>
          </a:xfrm>
        </p:grpSpPr>
        <p:sp>
          <p:nvSpPr>
            <p:cNvPr id="5" name="Freeform 5"/>
            <p:cNvSpPr/>
            <p:nvPr/>
          </p:nvSpPr>
          <p:spPr>
            <a:xfrm>
              <a:off x="33020" y="49530"/>
              <a:ext cx="895350" cy="486410"/>
            </a:xfrm>
            <a:custGeom>
              <a:avLst/>
              <a:gdLst/>
              <a:ahLst/>
              <a:cxnLst/>
              <a:rect l="l" t="t" r="r" b="b"/>
              <a:pathLst>
                <a:path w="895350" h="486410">
                  <a:moveTo>
                    <a:pt x="354330" y="161290"/>
                  </a:moveTo>
                  <a:cubicBezTo>
                    <a:pt x="341630" y="354330"/>
                    <a:pt x="332740" y="360680"/>
                    <a:pt x="321310" y="367030"/>
                  </a:cubicBezTo>
                  <a:cubicBezTo>
                    <a:pt x="307340" y="375920"/>
                    <a:pt x="284480" y="384810"/>
                    <a:pt x="266700" y="381000"/>
                  </a:cubicBezTo>
                  <a:cubicBezTo>
                    <a:pt x="246380" y="377190"/>
                    <a:pt x="218440" y="360680"/>
                    <a:pt x="205740" y="339090"/>
                  </a:cubicBezTo>
                  <a:cubicBezTo>
                    <a:pt x="189230" y="309880"/>
                    <a:pt x="191770" y="247650"/>
                    <a:pt x="195580" y="209550"/>
                  </a:cubicBezTo>
                  <a:cubicBezTo>
                    <a:pt x="198120" y="177800"/>
                    <a:pt x="199390" y="143510"/>
                    <a:pt x="217170" y="124460"/>
                  </a:cubicBezTo>
                  <a:cubicBezTo>
                    <a:pt x="233680" y="105410"/>
                    <a:pt x="266700" y="92710"/>
                    <a:pt x="292100" y="93980"/>
                  </a:cubicBezTo>
                  <a:cubicBezTo>
                    <a:pt x="318770" y="96520"/>
                    <a:pt x="355600" y="118110"/>
                    <a:pt x="373380" y="140970"/>
                  </a:cubicBezTo>
                  <a:cubicBezTo>
                    <a:pt x="391160" y="165100"/>
                    <a:pt x="392430" y="203200"/>
                    <a:pt x="396240" y="234950"/>
                  </a:cubicBezTo>
                  <a:cubicBezTo>
                    <a:pt x="398780" y="262890"/>
                    <a:pt x="402590" y="293370"/>
                    <a:pt x="393700" y="320040"/>
                  </a:cubicBezTo>
                  <a:cubicBezTo>
                    <a:pt x="386080" y="347980"/>
                    <a:pt x="363220" y="397510"/>
                    <a:pt x="346710" y="397510"/>
                  </a:cubicBezTo>
                  <a:cubicBezTo>
                    <a:pt x="331470" y="397510"/>
                    <a:pt x="297180" y="349250"/>
                    <a:pt x="300990" y="331470"/>
                  </a:cubicBezTo>
                  <a:cubicBezTo>
                    <a:pt x="306070" y="311150"/>
                    <a:pt x="351790" y="295910"/>
                    <a:pt x="386080" y="285750"/>
                  </a:cubicBezTo>
                  <a:cubicBezTo>
                    <a:pt x="431800" y="271780"/>
                    <a:pt x="530860" y="298450"/>
                    <a:pt x="553720" y="274320"/>
                  </a:cubicBezTo>
                  <a:cubicBezTo>
                    <a:pt x="570230" y="256540"/>
                    <a:pt x="538480" y="201930"/>
                    <a:pt x="553720" y="191770"/>
                  </a:cubicBezTo>
                  <a:cubicBezTo>
                    <a:pt x="571500" y="177800"/>
                    <a:pt x="669290" y="205740"/>
                    <a:pt x="681990" y="231140"/>
                  </a:cubicBezTo>
                  <a:cubicBezTo>
                    <a:pt x="692150" y="254000"/>
                    <a:pt x="669290" y="303530"/>
                    <a:pt x="647700" y="325120"/>
                  </a:cubicBezTo>
                  <a:cubicBezTo>
                    <a:pt x="624840" y="347980"/>
                    <a:pt x="582930" y="359410"/>
                    <a:pt x="549910" y="363220"/>
                  </a:cubicBezTo>
                  <a:cubicBezTo>
                    <a:pt x="519430" y="367030"/>
                    <a:pt x="486410" y="363220"/>
                    <a:pt x="457200" y="353060"/>
                  </a:cubicBezTo>
                  <a:cubicBezTo>
                    <a:pt x="429260" y="344170"/>
                    <a:pt x="400050" y="328930"/>
                    <a:pt x="381000" y="308610"/>
                  </a:cubicBezTo>
                  <a:cubicBezTo>
                    <a:pt x="360680" y="288290"/>
                    <a:pt x="342900" y="260350"/>
                    <a:pt x="341630" y="232410"/>
                  </a:cubicBezTo>
                  <a:cubicBezTo>
                    <a:pt x="339090" y="200660"/>
                    <a:pt x="353060" y="152400"/>
                    <a:pt x="374650" y="130810"/>
                  </a:cubicBezTo>
                  <a:cubicBezTo>
                    <a:pt x="396240" y="107950"/>
                    <a:pt x="436880" y="95250"/>
                    <a:pt x="468630" y="95250"/>
                  </a:cubicBezTo>
                  <a:cubicBezTo>
                    <a:pt x="502920" y="95250"/>
                    <a:pt x="541020" y="110490"/>
                    <a:pt x="574040" y="134620"/>
                  </a:cubicBezTo>
                  <a:cubicBezTo>
                    <a:pt x="614680" y="165100"/>
                    <a:pt x="688340" y="242570"/>
                    <a:pt x="684530" y="275590"/>
                  </a:cubicBezTo>
                  <a:cubicBezTo>
                    <a:pt x="680720" y="299720"/>
                    <a:pt x="623570" y="336550"/>
                    <a:pt x="609600" y="328930"/>
                  </a:cubicBezTo>
                  <a:cubicBezTo>
                    <a:pt x="588010" y="317500"/>
                    <a:pt x="600710" y="156210"/>
                    <a:pt x="614680" y="118110"/>
                  </a:cubicBezTo>
                  <a:cubicBezTo>
                    <a:pt x="622300" y="101600"/>
                    <a:pt x="632460" y="93980"/>
                    <a:pt x="642620" y="86360"/>
                  </a:cubicBezTo>
                  <a:cubicBezTo>
                    <a:pt x="654050" y="78740"/>
                    <a:pt x="669290" y="72390"/>
                    <a:pt x="683260" y="71120"/>
                  </a:cubicBezTo>
                  <a:cubicBezTo>
                    <a:pt x="697230" y="68580"/>
                    <a:pt x="712470" y="71120"/>
                    <a:pt x="725170" y="74930"/>
                  </a:cubicBezTo>
                  <a:cubicBezTo>
                    <a:pt x="737870" y="80010"/>
                    <a:pt x="751840" y="87630"/>
                    <a:pt x="760730" y="99060"/>
                  </a:cubicBezTo>
                  <a:cubicBezTo>
                    <a:pt x="772160" y="114300"/>
                    <a:pt x="784860" y="157480"/>
                    <a:pt x="783590" y="158750"/>
                  </a:cubicBezTo>
                  <a:cubicBezTo>
                    <a:pt x="782320" y="160020"/>
                    <a:pt x="741680" y="88900"/>
                    <a:pt x="742950" y="87630"/>
                  </a:cubicBezTo>
                  <a:cubicBezTo>
                    <a:pt x="744220" y="87630"/>
                    <a:pt x="783590" y="135890"/>
                    <a:pt x="800100" y="172720"/>
                  </a:cubicBezTo>
                  <a:cubicBezTo>
                    <a:pt x="822960" y="224790"/>
                    <a:pt x="853440" y="334010"/>
                    <a:pt x="850900" y="382270"/>
                  </a:cubicBezTo>
                  <a:cubicBezTo>
                    <a:pt x="849630" y="407670"/>
                    <a:pt x="839470" y="426720"/>
                    <a:pt x="829310" y="440690"/>
                  </a:cubicBezTo>
                  <a:cubicBezTo>
                    <a:pt x="820420" y="453390"/>
                    <a:pt x="807720" y="461010"/>
                    <a:pt x="795020" y="466090"/>
                  </a:cubicBezTo>
                  <a:cubicBezTo>
                    <a:pt x="781050" y="471170"/>
                    <a:pt x="767080" y="474980"/>
                    <a:pt x="751840" y="472440"/>
                  </a:cubicBezTo>
                  <a:cubicBezTo>
                    <a:pt x="734060" y="468630"/>
                    <a:pt x="708660" y="455930"/>
                    <a:pt x="695960" y="443230"/>
                  </a:cubicBezTo>
                  <a:cubicBezTo>
                    <a:pt x="684530" y="433070"/>
                    <a:pt x="680720" y="422910"/>
                    <a:pt x="675640" y="406400"/>
                  </a:cubicBezTo>
                  <a:cubicBezTo>
                    <a:pt x="666750" y="378460"/>
                    <a:pt x="662940" y="325120"/>
                    <a:pt x="664210" y="289560"/>
                  </a:cubicBezTo>
                  <a:cubicBezTo>
                    <a:pt x="664210" y="260350"/>
                    <a:pt x="666750" y="233680"/>
                    <a:pt x="673100" y="207010"/>
                  </a:cubicBezTo>
                  <a:cubicBezTo>
                    <a:pt x="680720" y="180340"/>
                    <a:pt x="692150" y="148590"/>
                    <a:pt x="706120" y="130810"/>
                  </a:cubicBezTo>
                  <a:cubicBezTo>
                    <a:pt x="715010" y="118110"/>
                    <a:pt x="725170" y="109220"/>
                    <a:pt x="739140" y="104140"/>
                  </a:cubicBezTo>
                  <a:cubicBezTo>
                    <a:pt x="755650" y="96520"/>
                    <a:pt x="783590" y="92710"/>
                    <a:pt x="802640" y="97790"/>
                  </a:cubicBezTo>
                  <a:cubicBezTo>
                    <a:pt x="821690" y="102870"/>
                    <a:pt x="842010" y="120650"/>
                    <a:pt x="853440" y="135890"/>
                  </a:cubicBezTo>
                  <a:cubicBezTo>
                    <a:pt x="862330" y="147320"/>
                    <a:pt x="863600" y="156210"/>
                    <a:pt x="867410" y="176530"/>
                  </a:cubicBezTo>
                  <a:cubicBezTo>
                    <a:pt x="876300" y="222250"/>
                    <a:pt x="882650" y="370840"/>
                    <a:pt x="872490" y="415290"/>
                  </a:cubicBezTo>
                  <a:cubicBezTo>
                    <a:pt x="867410" y="434340"/>
                    <a:pt x="861060" y="443230"/>
                    <a:pt x="852170" y="453390"/>
                  </a:cubicBezTo>
                  <a:cubicBezTo>
                    <a:pt x="843280" y="463550"/>
                    <a:pt x="830580" y="473710"/>
                    <a:pt x="816610" y="477520"/>
                  </a:cubicBezTo>
                  <a:cubicBezTo>
                    <a:pt x="798830" y="483870"/>
                    <a:pt x="769620" y="483870"/>
                    <a:pt x="751840" y="477520"/>
                  </a:cubicBezTo>
                  <a:cubicBezTo>
                    <a:pt x="737870" y="473710"/>
                    <a:pt x="726440" y="463550"/>
                    <a:pt x="716280" y="453390"/>
                  </a:cubicBezTo>
                  <a:cubicBezTo>
                    <a:pt x="707390" y="443230"/>
                    <a:pt x="701040" y="434340"/>
                    <a:pt x="697230" y="415290"/>
                  </a:cubicBezTo>
                  <a:cubicBezTo>
                    <a:pt x="685800" y="365760"/>
                    <a:pt x="681990" y="191770"/>
                    <a:pt x="704850" y="142240"/>
                  </a:cubicBezTo>
                  <a:cubicBezTo>
                    <a:pt x="716280" y="118110"/>
                    <a:pt x="735330" y="107950"/>
                    <a:pt x="753110" y="100330"/>
                  </a:cubicBezTo>
                  <a:cubicBezTo>
                    <a:pt x="765810" y="93980"/>
                    <a:pt x="781050" y="92710"/>
                    <a:pt x="795020" y="95250"/>
                  </a:cubicBezTo>
                  <a:cubicBezTo>
                    <a:pt x="808990" y="96520"/>
                    <a:pt x="822960" y="100330"/>
                    <a:pt x="835660" y="110490"/>
                  </a:cubicBezTo>
                  <a:cubicBezTo>
                    <a:pt x="849630" y="120650"/>
                    <a:pt x="862330" y="139700"/>
                    <a:pt x="871220" y="162560"/>
                  </a:cubicBezTo>
                  <a:cubicBezTo>
                    <a:pt x="882650" y="191770"/>
                    <a:pt x="885190" y="238760"/>
                    <a:pt x="886460" y="278130"/>
                  </a:cubicBezTo>
                  <a:cubicBezTo>
                    <a:pt x="887730" y="316230"/>
                    <a:pt x="895350" y="363220"/>
                    <a:pt x="880110" y="392430"/>
                  </a:cubicBezTo>
                  <a:cubicBezTo>
                    <a:pt x="864870" y="419100"/>
                    <a:pt x="830580" y="443230"/>
                    <a:pt x="802640" y="448310"/>
                  </a:cubicBezTo>
                  <a:cubicBezTo>
                    <a:pt x="774700" y="454660"/>
                    <a:pt x="749300" y="448310"/>
                    <a:pt x="716280" y="427990"/>
                  </a:cubicBezTo>
                  <a:cubicBezTo>
                    <a:pt x="645160" y="386080"/>
                    <a:pt x="469900" y="181610"/>
                    <a:pt x="440690" y="125730"/>
                  </a:cubicBezTo>
                  <a:cubicBezTo>
                    <a:pt x="431800" y="106680"/>
                    <a:pt x="431800" y="97790"/>
                    <a:pt x="431800" y="85090"/>
                  </a:cubicBezTo>
                  <a:cubicBezTo>
                    <a:pt x="433070" y="71120"/>
                    <a:pt x="435610" y="57150"/>
                    <a:pt x="443230" y="44450"/>
                  </a:cubicBezTo>
                  <a:cubicBezTo>
                    <a:pt x="453390" y="29210"/>
                    <a:pt x="473710" y="11430"/>
                    <a:pt x="491490" y="5080"/>
                  </a:cubicBezTo>
                  <a:cubicBezTo>
                    <a:pt x="509270" y="0"/>
                    <a:pt x="537210" y="2540"/>
                    <a:pt x="553720" y="7620"/>
                  </a:cubicBezTo>
                  <a:cubicBezTo>
                    <a:pt x="566420" y="12700"/>
                    <a:pt x="577850" y="20320"/>
                    <a:pt x="586740" y="33020"/>
                  </a:cubicBezTo>
                  <a:cubicBezTo>
                    <a:pt x="599440" y="53340"/>
                    <a:pt x="613410" y="97790"/>
                    <a:pt x="607060" y="128270"/>
                  </a:cubicBezTo>
                  <a:cubicBezTo>
                    <a:pt x="600710" y="161290"/>
                    <a:pt x="568960" y="198120"/>
                    <a:pt x="541020" y="222250"/>
                  </a:cubicBezTo>
                  <a:cubicBezTo>
                    <a:pt x="514350" y="247650"/>
                    <a:pt x="483870" y="262890"/>
                    <a:pt x="443230" y="279400"/>
                  </a:cubicBezTo>
                  <a:cubicBezTo>
                    <a:pt x="384810" y="304800"/>
                    <a:pt x="273050" y="330200"/>
                    <a:pt x="214630" y="342900"/>
                  </a:cubicBezTo>
                  <a:cubicBezTo>
                    <a:pt x="179070" y="349250"/>
                    <a:pt x="134620" y="361950"/>
                    <a:pt x="129540" y="353060"/>
                  </a:cubicBezTo>
                  <a:cubicBezTo>
                    <a:pt x="124460" y="344170"/>
                    <a:pt x="175260" y="284480"/>
                    <a:pt x="186690" y="288290"/>
                  </a:cubicBezTo>
                  <a:cubicBezTo>
                    <a:pt x="200660" y="292100"/>
                    <a:pt x="203200" y="363220"/>
                    <a:pt x="203200" y="389890"/>
                  </a:cubicBezTo>
                  <a:cubicBezTo>
                    <a:pt x="201930" y="406400"/>
                    <a:pt x="200660" y="417830"/>
                    <a:pt x="194310" y="430530"/>
                  </a:cubicBezTo>
                  <a:cubicBezTo>
                    <a:pt x="185420" y="445770"/>
                    <a:pt x="166370" y="464820"/>
                    <a:pt x="148590" y="472440"/>
                  </a:cubicBezTo>
                  <a:cubicBezTo>
                    <a:pt x="130810" y="480060"/>
                    <a:pt x="105410" y="481330"/>
                    <a:pt x="86360" y="474980"/>
                  </a:cubicBezTo>
                  <a:cubicBezTo>
                    <a:pt x="68580" y="468630"/>
                    <a:pt x="49530" y="455930"/>
                    <a:pt x="39370" y="434340"/>
                  </a:cubicBezTo>
                  <a:cubicBezTo>
                    <a:pt x="21590" y="397510"/>
                    <a:pt x="30480" y="300990"/>
                    <a:pt x="35560" y="252730"/>
                  </a:cubicBezTo>
                  <a:cubicBezTo>
                    <a:pt x="38100" y="218440"/>
                    <a:pt x="39370" y="196850"/>
                    <a:pt x="52070" y="168910"/>
                  </a:cubicBezTo>
                  <a:cubicBezTo>
                    <a:pt x="68580" y="134620"/>
                    <a:pt x="100330" y="71120"/>
                    <a:pt x="132080" y="64770"/>
                  </a:cubicBezTo>
                  <a:cubicBezTo>
                    <a:pt x="161290" y="58420"/>
                    <a:pt x="195580" y="111760"/>
                    <a:pt x="229870" y="118110"/>
                  </a:cubicBezTo>
                  <a:cubicBezTo>
                    <a:pt x="261620" y="123190"/>
                    <a:pt x="303530" y="93980"/>
                    <a:pt x="330200" y="100330"/>
                  </a:cubicBezTo>
                  <a:cubicBezTo>
                    <a:pt x="349250" y="105410"/>
                    <a:pt x="365760" y="119380"/>
                    <a:pt x="375920" y="134620"/>
                  </a:cubicBezTo>
                  <a:cubicBezTo>
                    <a:pt x="386080" y="148590"/>
                    <a:pt x="394970" y="170180"/>
                    <a:pt x="392430" y="189230"/>
                  </a:cubicBezTo>
                  <a:cubicBezTo>
                    <a:pt x="389890" y="212090"/>
                    <a:pt x="370840" y="248920"/>
                    <a:pt x="349250" y="261620"/>
                  </a:cubicBezTo>
                  <a:cubicBezTo>
                    <a:pt x="328930" y="274320"/>
                    <a:pt x="288290" y="278130"/>
                    <a:pt x="266700" y="267970"/>
                  </a:cubicBezTo>
                  <a:cubicBezTo>
                    <a:pt x="243840" y="257810"/>
                    <a:pt x="218440" y="226060"/>
                    <a:pt x="214630" y="201930"/>
                  </a:cubicBezTo>
                  <a:cubicBezTo>
                    <a:pt x="209550" y="176530"/>
                    <a:pt x="224790" y="138430"/>
                    <a:pt x="240030" y="121920"/>
                  </a:cubicBezTo>
                  <a:cubicBezTo>
                    <a:pt x="252730" y="106680"/>
                    <a:pt x="273050" y="99060"/>
                    <a:pt x="292100" y="96520"/>
                  </a:cubicBezTo>
                  <a:cubicBezTo>
                    <a:pt x="309880" y="93980"/>
                    <a:pt x="331470" y="97790"/>
                    <a:pt x="347980" y="107950"/>
                  </a:cubicBezTo>
                  <a:cubicBezTo>
                    <a:pt x="367030" y="121920"/>
                    <a:pt x="389890" y="154940"/>
                    <a:pt x="392430" y="179070"/>
                  </a:cubicBezTo>
                  <a:cubicBezTo>
                    <a:pt x="393700" y="204470"/>
                    <a:pt x="377190" y="233680"/>
                    <a:pt x="358140" y="256540"/>
                  </a:cubicBezTo>
                  <a:cubicBezTo>
                    <a:pt x="331470" y="285750"/>
                    <a:pt x="275590" y="321310"/>
                    <a:pt x="237490" y="331470"/>
                  </a:cubicBezTo>
                  <a:cubicBezTo>
                    <a:pt x="210820" y="339090"/>
                    <a:pt x="184150" y="340360"/>
                    <a:pt x="160020" y="330200"/>
                  </a:cubicBezTo>
                  <a:cubicBezTo>
                    <a:pt x="132080" y="318770"/>
                    <a:pt x="99060" y="288290"/>
                    <a:pt x="82550" y="261620"/>
                  </a:cubicBezTo>
                  <a:cubicBezTo>
                    <a:pt x="68580" y="238760"/>
                    <a:pt x="54610" y="190500"/>
                    <a:pt x="63500" y="182880"/>
                  </a:cubicBezTo>
                  <a:cubicBezTo>
                    <a:pt x="74930" y="173990"/>
                    <a:pt x="127000" y="228600"/>
                    <a:pt x="156210" y="228600"/>
                  </a:cubicBezTo>
                  <a:cubicBezTo>
                    <a:pt x="181610" y="228600"/>
                    <a:pt x="218440" y="182880"/>
                    <a:pt x="228600" y="190500"/>
                  </a:cubicBezTo>
                  <a:cubicBezTo>
                    <a:pt x="243840" y="203200"/>
                    <a:pt x="190500" y="313690"/>
                    <a:pt x="191770" y="349250"/>
                  </a:cubicBezTo>
                  <a:cubicBezTo>
                    <a:pt x="191770" y="367030"/>
                    <a:pt x="201930" y="375920"/>
                    <a:pt x="203200" y="389890"/>
                  </a:cubicBezTo>
                  <a:cubicBezTo>
                    <a:pt x="203200" y="402590"/>
                    <a:pt x="200660" y="417830"/>
                    <a:pt x="194310" y="430530"/>
                  </a:cubicBezTo>
                  <a:cubicBezTo>
                    <a:pt x="185420" y="445770"/>
                    <a:pt x="166370" y="464820"/>
                    <a:pt x="148590" y="472440"/>
                  </a:cubicBezTo>
                  <a:cubicBezTo>
                    <a:pt x="130810" y="480060"/>
                    <a:pt x="105410" y="481330"/>
                    <a:pt x="86360" y="474980"/>
                  </a:cubicBezTo>
                  <a:cubicBezTo>
                    <a:pt x="68580" y="468630"/>
                    <a:pt x="50800" y="455930"/>
                    <a:pt x="39370" y="434340"/>
                  </a:cubicBezTo>
                  <a:cubicBezTo>
                    <a:pt x="19050" y="398780"/>
                    <a:pt x="0" y="299720"/>
                    <a:pt x="17780" y="256540"/>
                  </a:cubicBezTo>
                  <a:cubicBezTo>
                    <a:pt x="31750" y="220980"/>
                    <a:pt x="72390" y="199390"/>
                    <a:pt x="109220" y="182880"/>
                  </a:cubicBezTo>
                  <a:cubicBezTo>
                    <a:pt x="152400" y="163830"/>
                    <a:pt x="223520" y="168910"/>
                    <a:pt x="269240" y="158750"/>
                  </a:cubicBezTo>
                  <a:cubicBezTo>
                    <a:pt x="303530" y="149860"/>
                    <a:pt x="327660" y="132080"/>
                    <a:pt x="358140" y="129540"/>
                  </a:cubicBezTo>
                  <a:cubicBezTo>
                    <a:pt x="388620" y="127000"/>
                    <a:pt x="444500" y="152400"/>
                    <a:pt x="452120" y="143510"/>
                  </a:cubicBezTo>
                  <a:cubicBezTo>
                    <a:pt x="455930" y="137160"/>
                    <a:pt x="436880" y="118110"/>
                    <a:pt x="434340" y="105410"/>
                  </a:cubicBezTo>
                  <a:cubicBezTo>
                    <a:pt x="430530" y="92710"/>
                    <a:pt x="430530" y="77470"/>
                    <a:pt x="435610" y="63500"/>
                  </a:cubicBezTo>
                  <a:cubicBezTo>
                    <a:pt x="441960" y="46990"/>
                    <a:pt x="458470" y="25400"/>
                    <a:pt x="472440" y="13970"/>
                  </a:cubicBezTo>
                  <a:cubicBezTo>
                    <a:pt x="483870" y="6350"/>
                    <a:pt x="497840" y="1270"/>
                    <a:pt x="511810" y="1270"/>
                  </a:cubicBezTo>
                  <a:cubicBezTo>
                    <a:pt x="529590" y="1270"/>
                    <a:pt x="549910" y="5080"/>
                    <a:pt x="571500" y="19050"/>
                  </a:cubicBezTo>
                  <a:cubicBezTo>
                    <a:pt x="613410" y="44450"/>
                    <a:pt x="689610" y="138430"/>
                    <a:pt x="725170" y="186690"/>
                  </a:cubicBezTo>
                  <a:cubicBezTo>
                    <a:pt x="748030" y="218440"/>
                    <a:pt x="775970" y="245110"/>
                    <a:pt x="773430" y="271780"/>
                  </a:cubicBezTo>
                  <a:cubicBezTo>
                    <a:pt x="772160" y="297180"/>
                    <a:pt x="726440" y="349250"/>
                    <a:pt x="712470" y="345440"/>
                  </a:cubicBezTo>
                  <a:cubicBezTo>
                    <a:pt x="694690" y="340360"/>
                    <a:pt x="692150" y="219710"/>
                    <a:pt x="694690" y="184150"/>
                  </a:cubicBezTo>
                  <a:cubicBezTo>
                    <a:pt x="695960" y="165100"/>
                    <a:pt x="698500" y="154940"/>
                    <a:pt x="704850" y="142240"/>
                  </a:cubicBezTo>
                  <a:cubicBezTo>
                    <a:pt x="711200" y="129540"/>
                    <a:pt x="722630" y="118110"/>
                    <a:pt x="734060" y="110490"/>
                  </a:cubicBezTo>
                  <a:cubicBezTo>
                    <a:pt x="745490" y="101600"/>
                    <a:pt x="759460" y="96520"/>
                    <a:pt x="773430" y="95250"/>
                  </a:cubicBezTo>
                  <a:cubicBezTo>
                    <a:pt x="787400" y="92710"/>
                    <a:pt x="802640" y="95250"/>
                    <a:pt x="816610" y="100330"/>
                  </a:cubicBezTo>
                  <a:cubicBezTo>
                    <a:pt x="829310" y="105410"/>
                    <a:pt x="842010" y="113030"/>
                    <a:pt x="850900" y="124460"/>
                  </a:cubicBezTo>
                  <a:cubicBezTo>
                    <a:pt x="862330" y="138430"/>
                    <a:pt x="868680" y="157480"/>
                    <a:pt x="873760" y="184150"/>
                  </a:cubicBezTo>
                  <a:cubicBezTo>
                    <a:pt x="882650" y="232410"/>
                    <a:pt x="883920" y="345440"/>
                    <a:pt x="875030" y="393700"/>
                  </a:cubicBezTo>
                  <a:cubicBezTo>
                    <a:pt x="869950" y="420370"/>
                    <a:pt x="863600" y="439420"/>
                    <a:pt x="852170" y="453390"/>
                  </a:cubicBezTo>
                  <a:cubicBezTo>
                    <a:pt x="842010" y="464820"/>
                    <a:pt x="829310" y="473710"/>
                    <a:pt x="816610" y="477520"/>
                  </a:cubicBezTo>
                  <a:cubicBezTo>
                    <a:pt x="803910" y="482600"/>
                    <a:pt x="788670" y="486410"/>
                    <a:pt x="773430" y="483870"/>
                  </a:cubicBezTo>
                  <a:cubicBezTo>
                    <a:pt x="755650" y="480060"/>
                    <a:pt x="730250" y="466090"/>
                    <a:pt x="716280" y="453390"/>
                  </a:cubicBezTo>
                  <a:cubicBezTo>
                    <a:pt x="706120" y="443230"/>
                    <a:pt x="701040" y="434340"/>
                    <a:pt x="697230" y="415290"/>
                  </a:cubicBezTo>
                  <a:cubicBezTo>
                    <a:pt x="684530" y="367030"/>
                    <a:pt x="675640" y="200660"/>
                    <a:pt x="694690" y="149860"/>
                  </a:cubicBezTo>
                  <a:cubicBezTo>
                    <a:pt x="704850" y="125730"/>
                    <a:pt x="721360" y="113030"/>
                    <a:pt x="739140" y="104140"/>
                  </a:cubicBezTo>
                  <a:cubicBezTo>
                    <a:pt x="756920" y="95250"/>
                    <a:pt x="783590" y="92710"/>
                    <a:pt x="802640" y="97790"/>
                  </a:cubicBezTo>
                  <a:cubicBezTo>
                    <a:pt x="821690" y="102870"/>
                    <a:pt x="842010" y="120650"/>
                    <a:pt x="853440" y="135890"/>
                  </a:cubicBezTo>
                  <a:cubicBezTo>
                    <a:pt x="862330" y="147320"/>
                    <a:pt x="866140" y="158750"/>
                    <a:pt x="867410" y="176530"/>
                  </a:cubicBezTo>
                  <a:cubicBezTo>
                    <a:pt x="868680" y="203200"/>
                    <a:pt x="847090" y="247650"/>
                    <a:pt x="842010" y="287020"/>
                  </a:cubicBezTo>
                  <a:cubicBezTo>
                    <a:pt x="836930" y="328930"/>
                    <a:pt x="852170" y="394970"/>
                    <a:pt x="840740" y="422910"/>
                  </a:cubicBezTo>
                  <a:cubicBezTo>
                    <a:pt x="835660" y="439420"/>
                    <a:pt x="824230" y="447040"/>
                    <a:pt x="812800" y="455930"/>
                  </a:cubicBezTo>
                  <a:cubicBezTo>
                    <a:pt x="802640" y="463550"/>
                    <a:pt x="787400" y="469900"/>
                    <a:pt x="773430" y="471170"/>
                  </a:cubicBezTo>
                  <a:cubicBezTo>
                    <a:pt x="759460" y="473710"/>
                    <a:pt x="745490" y="472440"/>
                    <a:pt x="731520" y="467360"/>
                  </a:cubicBezTo>
                  <a:cubicBezTo>
                    <a:pt x="715010" y="459740"/>
                    <a:pt x="695960" y="448310"/>
                    <a:pt x="683260" y="426720"/>
                  </a:cubicBezTo>
                  <a:cubicBezTo>
                    <a:pt x="661670" y="387350"/>
                    <a:pt x="670560" y="280670"/>
                    <a:pt x="651510" y="233680"/>
                  </a:cubicBezTo>
                  <a:cubicBezTo>
                    <a:pt x="640080" y="200660"/>
                    <a:pt x="607060" y="182880"/>
                    <a:pt x="604520" y="160020"/>
                  </a:cubicBezTo>
                  <a:cubicBezTo>
                    <a:pt x="603250" y="139700"/>
                    <a:pt x="614680" y="115570"/>
                    <a:pt x="627380" y="100330"/>
                  </a:cubicBezTo>
                  <a:cubicBezTo>
                    <a:pt x="640080" y="85090"/>
                    <a:pt x="662940" y="73660"/>
                    <a:pt x="683260" y="71120"/>
                  </a:cubicBezTo>
                  <a:cubicBezTo>
                    <a:pt x="702310" y="68580"/>
                    <a:pt x="728980" y="76200"/>
                    <a:pt x="744220" y="85090"/>
                  </a:cubicBezTo>
                  <a:cubicBezTo>
                    <a:pt x="756920" y="92710"/>
                    <a:pt x="767080" y="105410"/>
                    <a:pt x="773430" y="116840"/>
                  </a:cubicBezTo>
                  <a:cubicBezTo>
                    <a:pt x="779780" y="129540"/>
                    <a:pt x="781050" y="138430"/>
                    <a:pt x="783590" y="158750"/>
                  </a:cubicBezTo>
                  <a:cubicBezTo>
                    <a:pt x="788670" y="204470"/>
                    <a:pt x="791210" y="335280"/>
                    <a:pt x="773430" y="388620"/>
                  </a:cubicBezTo>
                  <a:cubicBezTo>
                    <a:pt x="763270" y="420370"/>
                    <a:pt x="750570" y="445770"/>
                    <a:pt x="727710" y="459740"/>
                  </a:cubicBezTo>
                  <a:cubicBezTo>
                    <a:pt x="704850" y="473710"/>
                    <a:pt x="664210" y="480060"/>
                    <a:pt x="632460" y="468630"/>
                  </a:cubicBezTo>
                  <a:cubicBezTo>
                    <a:pt x="588010" y="452120"/>
                    <a:pt x="521970" y="374650"/>
                    <a:pt x="502920" y="331470"/>
                  </a:cubicBezTo>
                  <a:cubicBezTo>
                    <a:pt x="491490" y="304800"/>
                    <a:pt x="491490" y="281940"/>
                    <a:pt x="499110" y="252730"/>
                  </a:cubicBezTo>
                  <a:cubicBezTo>
                    <a:pt x="510540" y="210820"/>
                    <a:pt x="549910" y="129540"/>
                    <a:pt x="589280" y="113030"/>
                  </a:cubicBezTo>
                  <a:cubicBezTo>
                    <a:pt x="623570" y="97790"/>
                    <a:pt x="695960" y="114300"/>
                    <a:pt x="717550" y="138430"/>
                  </a:cubicBezTo>
                  <a:cubicBezTo>
                    <a:pt x="735330" y="158750"/>
                    <a:pt x="727710" y="199390"/>
                    <a:pt x="727710" y="229870"/>
                  </a:cubicBezTo>
                  <a:cubicBezTo>
                    <a:pt x="727710" y="261620"/>
                    <a:pt x="727710" y="295910"/>
                    <a:pt x="716280" y="326390"/>
                  </a:cubicBezTo>
                  <a:cubicBezTo>
                    <a:pt x="704850" y="359410"/>
                    <a:pt x="680720" y="398780"/>
                    <a:pt x="654050" y="419100"/>
                  </a:cubicBezTo>
                  <a:cubicBezTo>
                    <a:pt x="629920" y="436880"/>
                    <a:pt x="605790" y="438150"/>
                    <a:pt x="568960" y="447040"/>
                  </a:cubicBezTo>
                  <a:cubicBezTo>
                    <a:pt x="504190" y="461010"/>
                    <a:pt x="358140" y="483870"/>
                    <a:pt x="292100" y="482600"/>
                  </a:cubicBezTo>
                  <a:cubicBezTo>
                    <a:pt x="255270" y="481330"/>
                    <a:pt x="227330" y="482600"/>
                    <a:pt x="207010" y="467360"/>
                  </a:cubicBezTo>
                  <a:cubicBezTo>
                    <a:pt x="185420" y="449580"/>
                    <a:pt x="167640" y="406400"/>
                    <a:pt x="167640" y="378460"/>
                  </a:cubicBezTo>
                  <a:cubicBezTo>
                    <a:pt x="166370" y="353060"/>
                    <a:pt x="185420" y="327660"/>
                    <a:pt x="198120" y="303530"/>
                  </a:cubicBezTo>
                  <a:cubicBezTo>
                    <a:pt x="212090" y="279400"/>
                    <a:pt x="223520" y="247650"/>
                    <a:pt x="247650" y="232410"/>
                  </a:cubicBezTo>
                  <a:cubicBezTo>
                    <a:pt x="274320" y="213360"/>
                    <a:pt x="340360" y="194310"/>
                    <a:pt x="358140" y="209550"/>
                  </a:cubicBezTo>
                  <a:cubicBezTo>
                    <a:pt x="375920" y="224790"/>
                    <a:pt x="360680" y="294640"/>
                    <a:pt x="354330" y="321310"/>
                  </a:cubicBezTo>
                  <a:cubicBezTo>
                    <a:pt x="350520" y="336550"/>
                    <a:pt x="345440" y="345440"/>
                    <a:pt x="336550" y="354330"/>
                  </a:cubicBezTo>
                  <a:cubicBezTo>
                    <a:pt x="325120" y="365760"/>
                    <a:pt x="303530" y="378460"/>
                    <a:pt x="285750" y="381000"/>
                  </a:cubicBezTo>
                  <a:cubicBezTo>
                    <a:pt x="267970" y="383540"/>
                    <a:pt x="245110" y="378460"/>
                    <a:pt x="231140" y="367030"/>
                  </a:cubicBezTo>
                  <a:cubicBezTo>
                    <a:pt x="214630" y="354330"/>
                    <a:pt x="201930" y="330200"/>
                    <a:pt x="196850" y="302260"/>
                  </a:cubicBezTo>
                  <a:cubicBezTo>
                    <a:pt x="186690" y="257810"/>
                    <a:pt x="194310" y="157480"/>
                    <a:pt x="208280" y="124460"/>
                  </a:cubicBezTo>
                  <a:cubicBezTo>
                    <a:pt x="213360" y="110490"/>
                    <a:pt x="220980" y="104140"/>
                    <a:pt x="232410" y="97790"/>
                  </a:cubicBezTo>
                  <a:cubicBezTo>
                    <a:pt x="246380" y="88900"/>
                    <a:pt x="269240" y="82550"/>
                    <a:pt x="285750" y="83820"/>
                  </a:cubicBezTo>
                  <a:cubicBezTo>
                    <a:pt x="302260" y="86360"/>
                    <a:pt x="322580" y="96520"/>
                    <a:pt x="334010" y="109220"/>
                  </a:cubicBezTo>
                  <a:cubicBezTo>
                    <a:pt x="345440" y="121920"/>
                    <a:pt x="354330" y="161290"/>
                    <a:pt x="354330" y="161290"/>
                  </a:cubicBezTo>
                </a:path>
              </a:pathLst>
            </a:custGeom>
            <a:solidFill>
              <a:srgbClr val="FFFFFF"/>
            </a:solidFill>
            <a:ln cap="sq">
              <a:noFill/>
              <a:prstDash val="solid"/>
              <a:miter/>
            </a:ln>
          </p:spPr>
          <p:txBody>
            <a:bodyPr/>
            <a:lstStyle/>
            <a:p>
              <a:endParaRPr lang="en-US"/>
            </a:p>
          </p:txBody>
        </p:sp>
      </p:grpSp>
      <p:grpSp>
        <p:nvGrpSpPr>
          <p:cNvPr id="6" name="Group 6"/>
          <p:cNvGrpSpPr/>
          <p:nvPr/>
        </p:nvGrpSpPr>
        <p:grpSpPr>
          <a:xfrm>
            <a:off x="2253615" y="5093018"/>
            <a:ext cx="659130" cy="410528"/>
            <a:chOff x="0" y="0"/>
            <a:chExt cx="878840" cy="547370"/>
          </a:xfrm>
        </p:grpSpPr>
        <p:sp>
          <p:nvSpPr>
            <p:cNvPr id="7" name="Freeform 7"/>
            <p:cNvSpPr/>
            <p:nvPr/>
          </p:nvSpPr>
          <p:spPr>
            <a:xfrm>
              <a:off x="45720" y="49530"/>
              <a:ext cx="784860" cy="448310"/>
            </a:xfrm>
            <a:custGeom>
              <a:avLst/>
              <a:gdLst/>
              <a:ahLst/>
              <a:cxnLst/>
              <a:rect l="l" t="t" r="r" b="b"/>
              <a:pathLst>
                <a:path w="784860" h="448310">
                  <a:moveTo>
                    <a:pt x="198120" y="165100"/>
                  </a:moveTo>
                  <a:cubicBezTo>
                    <a:pt x="180340" y="294640"/>
                    <a:pt x="173990" y="299720"/>
                    <a:pt x="165100" y="307340"/>
                  </a:cubicBezTo>
                  <a:cubicBezTo>
                    <a:pt x="153670" y="318770"/>
                    <a:pt x="134620" y="335280"/>
                    <a:pt x="118110" y="339090"/>
                  </a:cubicBezTo>
                  <a:cubicBezTo>
                    <a:pt x="100330" y="342900"/>
                    <a:pt x="76200" y="337820"/>
                    <a:pt x="62230" y="330200"/>
                  </a:cubicBezTo>
                  <a:cubicBezTo>
                    <a:pt x="49530" y="325120"/>
                    <a:pt x="40640" y="316230"/>
                    <a:pt x="34290" y="304800"/>
                  </a:cubicBezTo>
                  <a:cubicBezTo>
                    <a:pt x="25400" y="290830"/>
                    <a:pt x="19050" y="270510"/>
                    <a:pt x="21590" y="248920"/>
                  </a:cubicBezTo>
                  <a:cubicBezTo>
                    <a:pt x="26670" y="215900"/>
                    <a:pt x="59690" y="135890"/>
                    <a:pt x="88900" y="128270"/>
                  </a:cubicBezTo>
                  <a:cubicBezTo>
                    <a:pt x="116840" y="121920"/>
                    <a:pt x="170180" y="163830"/>
                    <a:pt x="187960" y="190500"/>
                  </a:cubicBezTo>
                  <a:cubicBezTo>
                    <a:pt x="201930" y="212090"/>
                    <a:pt x="209550" y="261620"/>
                    <a:pt x="201930" y="266700"/>
                  </a:cubicBezTo>
                  <a:cubicBezTo>
                    <a:pt x="193040" y="271780"/>
                    <a:pt x="139700" y="240030"/>
                    <a:pt x="137160" y="222250"/>
                  </a:cubicBezTo>
                  <a:cubicBezTo>
                    <a:pt x="133350" y="203200"/>
                    <a:pt x="173990" y="179070"/>
                    <a:pt x="185420" y="156210"/>
                  </a:cubicBezTo>
                  <a:cubicBezTo>
                    <a:pt x="194310" y="135890"/>
                    <a:pt x="190500" y="111760"/>
                    <a:pt x="200660" y="95250"/>
                  </a:cubicBezTo>
                  <a:cubicBezTo>
                    <a:pt x="212090" y="78740"/>
                    <a:pt x="231140" y="63500"/>
                    <a:pt x="248920" y="57150"/>
                  </a:cubicBezTo>
                  <a:cubicBezTo>
                    <a:pt x="267970" y="52070"/>
                    <a:pt x="293370" y="53340"/>
                    <a:pt x="309880" y="62230"/>
                  </a:cubicBezTo>
                  <a:cubicBezTo>
                    <a:pt x="327660" y="69850"/>
                    <a:pt x="342900" y="83820"/>
                    <a:pt x="353060" y="105410"/>
                  </a:cubicBezTo>
                  <a:cubicBezTo>
                    <a:pt x="368300" y="139700"/>
                    <a:pt x="374650" y="222250"/>
                    <a:pt x="363220" y="262890"/>
                  </a:cubicBezTo>
                  <a:cubicBezTo>
                    <a:pt x="354330" y="293370"/>
                    <a:pt x="332740" y="314960"/>
                    <a:pt x="312420" y="334010"/>
                  </a:cubicBezTo>
                  <a:cubicBezTo>
                    <a:pt x="293370" y="351790"/>
                    <a:pt x="270510" y="364490"/>
                    <a:pt x="245110" y="374650"/>
                  </a:cubicBezTo>
                  <a:cubicBezTo>
                    <a:pt x="217170" y="386080"/>
                    <a:pt x="185420" y="398780"/>
                    <a:pt x="151130" y="397510"/>
                  </a:cubicBezTo>
                  <a:cubicBezTo>
                    <a:pt x="114300" y="397510"/>
                    <a:pt x="54610" y="387350"/>
                    <a:pt x="31750" y="365760"/>
                  </a:cubicBezTo>
                  <a:cubicBezTo>
                    <a:pt x="12700" y="347980"/>
                    <a:pt x="8890" y="322580"/>
                    <a:pt x="5080" y="293370"/>
                  </a:cubicBezTo>
                  <a:cubicBezTo>
                    <a:pt x="0" y="252730"/>
                    <a:pt x="3810" y="177800"/>
                    <a:pt x="20320" y="146050"/>
                  </a:cubicBezTo>
                  <a:cubicBezTo>
                    <a:pt x="31750" y="124460"/>
                    <a:pt x="49530" y="110490"/>
                    <a:pt x="68580" y="104140"/>
                  </a:cubicBezTo>
                  <a:cubicBezTo>
                    <a:pt x="86360" y="96520"/>
                    <a:pt x="114300" y="97790"/>
                    <a:pt x="132080" y="102870"/>
                  </a:cubicBezTo>
                  <a:cubicBezTo>
                    <a:pt x="146050" y="107950"/>
                    <a:pt x="157480" y="115570"/>
                    <a:pt x="167640" y="127000"/>
                  </a:cubicBezTo>
                  <a:cubicBezTo>
                    <a:pt x="177800" y="142240"/>
                    <a:pt x="176530" y="184150"/>
                    <a:pt x="190500" y="186690"/>
                  </a:cubicBezTo>
                  <a:cubicBezTo>
                    <a:pt x="214630" y="190500"/>
                    <a:pt x="271780" y="53340"/>
                    <a:pt x="320040" y="26670"/>
                  </a:cubicBezTo>
                  <a:cubicBezTo>
                    <a:pt x="356870" y="6350"/>
                    <a:pt x="402590" y="1270"/>
                    <a:pt x="436880" y="10160"/>
                  </a:cubicBezTo>
                  <a:cubicBezTo>
                    <a:pt x="471170" y="19050"/>
                    <a:pt x="504190" y="54610"/>
                    <a:pt x="528320" y="81280"/>
                  </a:cubicBezTo>
                  <a:cubicBezTo>
                    <a:pt x="549910" y="105410"/>
                    <a:pt x="562610" y="134620"/>
                    <a:pt x="576580" y="163830"/>
                  </a:cubicBezTo>
                  <a:cubicBezTo>
                    <a:pt x="593090" y="198120"/>
                    <a:pt x="615950" y="245110"/>
                    <a:pt x="619760" y="274320"/>
                  </a:cubicBezTo>
                  <a:cubicBezTo>
                    <a:pt x="622300" y="290830"/>
                    <a:pt x="622300" y="302260"/>
                    <a:pt x="615950" y="316230"/>
                  </a:cubicBezTo>
                  <a:cubicBezTo>
                    <a:pt x="609600" y="332740"/>
                    <a:pt x="593090" y="354330"/>
                    <a:pt x="575310" y="364490"/>
                  </a:cubicBezTo>
                  <a:cubicBezTo>
                    <a:pt x="558800" y="374650"/>
                    <a:pt x="530860" y="377190"/>
                    <a:pt x="513080" y="374650"/>
                  </a:cubicBezTo>
                  <a:cubicBezTo>
                    <a:pt x="499110" y="372110"/>
                    <a:pt x="486410" y="364490"/>
                    <a:pt x="474980" y="355600"/>
                  </a:cubicBezTo>
                  <a:cubicBezTo>
                    <a:pt x="464820" y="346710"/>
                    <a:pt x="457200" y="337820"/>
                    <a:pt x="449580" y="321310"/>
                  </a:cubicBezTo>
                  <a:cubicBezTo>
                    <a:pt x="435610" y="287020"/>
                    <a:pt x="421640" y="200660"/>
                    <a:pt x="421640" y="151130"/>
                  </a:cubicBezTo>
                  <a:cubicBezTo>
                    <a:pt x="421640" y="111760"/>
                    <a:pt x="427990" y="69850"/>
                    <a:pt x="439420" y="45720"/>
                  </a:cubicBezTo>
                  <a:cubicBezTo>
                    <a:pt x="448310" y="30480"/>
                    <a:pt x="459740" y="21590"/>
                    <a:pt x="471170" y="15240"/>
                  </a:cubicBezTo>
                  <a:cubicBezTo>
                    <a:pt x="482600" y="7620"/>
                    <a:pt x="497840" y="2540"/>
                    <a:pt x="511810" y="1270"/>
                  </a:cubicBezTo>
                  <a:cubicBezTo>
                    <a:pt x="524510" y="0"/>
                    <a:pt x="539750" y="1270"/>
                    <a:pt x="553720" y="7620"/>
                  </a:cubicBezTo>
                  <a:cubicBezTo>
                    <a:pt x="568960" y="16510"/>
                    <a:pt x="590550" y="34290"/>
                    <a:pt x="598170" y="52070"/>
                  </a:cubicBezTo>
                  <a:cubicBezTo>
                    <a:pt x="607060" y="69850"/>
                    <a:pt x="607060" y="91440"/>
                    <a:pt x="603250" y="114300"/>
                  </a:cubicBezTo>
                  <a:cubicBezTo>
                    <a:pt x="599440" y="143510"/>
                    <a:pt x="589280" y="179070"/>
                    <a:pt x="567690" y="208280"/>
                  </a:cubicBezTo>
                  <a:cubicBezTo>
                    <a:pt x="537210" y="248920"/>
                    <a:pt x="441960" y="330200"/>
                    <a:pt x="419100" y="321310"/>
                  </a:cubicBezTo>
                  <a:cubicBezTo>
                    <a:pt x="402590" y="313690"/>
                    <a:pt x="402590" y="262890"/>
                    <a:pt x="407670" y="237490"/>
                  </a:cubicBezTo>
                  <a:cubicBezTo>
                    <a:pt x="412750" y="212090"/>
                    <a:pt x="427990" y="180340"/>
                    <a:pt x="448310" y="166370"/>
                  </a:cubicBezTo>
                  <a:cubicBezTo>
                    <a:pt x="469900" y="152400"/>
                    <a:pt x="508000" y="166370"/>
                    <a:pt x="537210" y="153670"/>
                  </a:cubicBezTo>
                  <a:cubicBezTo>
                    <a:pt x="570230" y="139700"/>
                    <a:pt x="601980" y="76200"/>
                    <a:pt x="631190" y="74930"/>
                  </a:cubicBezTo>
                  <a:cubicBezTo>
                    <a:pt x="656590" y="73660"/>
                    <a:pt x="683260" y="99060"/>
                    <a:pt x="703580" y="124460"/>
                  </a:cubicBezTo>
                  <a:cubicBezTo>
                    <a:pt x="731520" y="163830"/>
                    <a:pt x="763270" y="254000"/>
                    <a:pt x="759460" y="302260"/>
                  </a:cubicBezTo>
                  <a:cubicBezTo>
                    <a:pt x="756920" y="336550"/>
                    <a:pt x="736600" y="370840"/>
                    <a:pt x="715010" y="389890"/>
                  </a:cubicBezTo>
                  <a:cubicBezTo>
                    <a:pt x="693420" y="407670"/>
                    <a:pt x="671830" y="411480"/>
                    <a:pt x="635000" y="419100"/>
                  </a:cubicBezTo>
                  <a:cubicBezTo>
                    <a:pt x="561340" y="433070"/>
                    <a:pt x="374650" y="436880"/>
                    <a:pt x="297180" y="433070"/>
                  </a:cubicBezTo>
                  <a:cubicBezTo>
                    <a:pt x="255270" y="431800"/>
                    <a:pt x="228600" y="430530"/>
                    <a:pt x="200660" y="420370"/>
                  </a:cubicBezTo>
                  <a:cubicBezTo>
                    <a:pt x="175260" y="410210"/>
                    <a:pt x="152400" y="396240"/>
                    <a:pt x="133350" y="378460"/>
                  </a:cubicBezTo>
                  <a:cubicBezTo>
                    <a:pt x="113030" y="359410"/>
                    <a:pt x="95250" y="337820"/>
                    <a:pt x="86360" y="311150"/>
                  </a:cubicBezTo>
                  <a:cubicBezTo>
                    <a:pt x="76200" y="281940"/>
                    <a:pt x="69850" y="237490"/>
                    <a:pt x="81280" y="207010"/>
                  </a:cubicBezTo>
                  <a:cubicBezTo>
                    <a:pt x="92710" y="176530"/>
                    <a:pt x="119380" y="147320"/>
                    <a:pt x="153670" y="130810"/>
                  </a:cubicBezTo>
                  <a:cubicBezTo>
                    <a:pt x="196850" y="107950"/>
                    <a:pt x="274320" y="102870"/>
                    <a:pt x="331470" y="106680"/>
                  </a:cubicBezTo>
                  <a:cubicBezTo>
                    <a:pt x="387350" y="111760"/>
                    <a:pt x="454660" y="163830"/>
                    <a:pt x="495300" y="153670"/>
                  </a:cubicBezTo>
                  <a:cubicBezTo>
                    <a:pt x="523240" y="146050"/>
                    <a:pt x="532130" y="104140"/>
                    <a:pt x="558800" y="91440"/>
                  </a:cubicBezTo>
                  <a:cubicBezTo>
                    <a:pt x="588010" y="77470"/>
                    <a:pt x="641350" y="77470"/>
                    <a:pt x="669290" y="78740"/>
                  </a:cubicBezTo>
                  <a:cubicBezTo>
                    <a:pt x="687070" y="80010"/>
                    <a:pt x="698500" y="81280"/>
                    <a:pt x="712470" y="88900"/>
                  </a:cubicBezTo>
                  <a:cubicBezTo>
                    <a:pt x="727710" y="99060"/>
                    <a:pt x="748030" y="120650"/>
                    <a:pt x="755650" y="137160"/>
                  </a:cubicBezTo>
                  <a:cubicBezTo>
                    <a:pt x="762000" y="151130"/>
                    <a:pt x="763270" y="166370"/>
                    <a:pt x="760730" y="181610"/>
                  </a:cubicBezTo>
                  <a:cubicBezTo>
                    <a:pt x="756920" y="199390"/>
                    <a:pt x="745490" y="224790"/>
                    <a:pt x="730250" y="238760"/>
                  </a:cubicBezTo>
                  <a:cubicBezTo>
                    <a:pt x="715010" y="252730"/>
                    <a:pt x="673100" y="266700"/>
                    <a:pt x="669290" y="261620"/>
                  </a:cubicBezTo>
                  <a:cubicBezTo>
                    <a:pt x="664210" y="254000"/>
                    <a:pt x="742950" y="149860"/>
                    <a:pt x="760730" y="156210"/>
                  </a:cubicBezTo>
                  <a:cubicBezTo>
                    <a:pt x="782320" y="163830"/>
                    <a:pt x="778510" y="325120"/>
                    <a:pt x="765810" y="372110"/>
                  </a:cubicBezTo>
                  <a:cubicBezTo>
                    <a:pt x="758190" y="398780"/>
                    <a:pt x="745490" y="415290"/>
                    <a:pt x="730250" y="427990"/>
                  </a:cubicBezTo>
                  <a:cubicBezTo>
                    <a:pt x="718820" y="438150"/>
                    <a:pt x="704850" y="443230"/>
                    <a:pt x="690880" y="445770"/>
                  </a:cubicBezTo>
                  <a:cubicBezTo>
                    <a:pt x="675640" y="448310"/>
                    <a:pt x="660400" y="447040"/>
                    <a:pt x="646430" y="441960"/>
                  </a:cubicBezTo>
                  <a:cubicBezTo>
                    <a:pt x="632460" y="438150"/>
                    <a:pt x="618490" y="429260"/>
                    <a:pt x="609600" y="419100"/>
                  </a:cubicBezTo>
                  <a:cubicBezTo>
                    <a:pt x="599440" y="408940"/>
                    <a:pt x="590550" y="396240"/>
                    <a:pt x="586740" y="381000"/>
                  </a:cubicBezTo>
                  <a:cubicBezTo>
                    <a:pt x="581660" y="358140"/>
                    <a:pt x="586740" y="320040"/>
                    <a:pt x="591820" y="290830"/>
                  </a:cubicBezTo>
                  <a:cubicBezTo>
                    <a:pt x="598170" y="261620"/>
                    <a:pt x="605790" y="223520"/>
                    <a:pt x="622300" y="204470"/>
                  </a:cubicBezTo>
                  <a:cubicBezTo>
                    <a:pt x="635000" y="189230"/>
                    <a:pt x="655320" y="179070"/>
                    <a:pt x="673100" y="175260"/>
                  </a:cubicBezTo>
                  <a:cubicBezTo>
                    <a:pt x="690880" y="171450"/>
                    <a:pt x="715010" y="172720"/>
                    <a:pt x="731520" y="182880"/>
                  </a:cubicBezTo>
                  <a:cubicBezTo>
                    <a:pt x="751840" y="195580"/>
                    <a:pt x="778510" y="228600"/>
                    <a:pt x="781050" y="254000"/>
                  </a:cubicBezTo>
                  <a:cubicBezTo>
                    <a:pt x="784860" y="279400"/>
                    <a:pt x="770890" y="317500"/>
                    <a:pt x="751840" y="334010"/>
                  </a:cubicBezTo>
                  <a:cubicBezTo>
                    <a:pt x="732790" y="351790"/>
                    <a:pt x="692150" y="361950"/>
                    <a:pt x="668020" y="355600"/>
                  </a:cubicBezTo>
                  <a:cubicBezTo>
                    <a:pt x="643890" y="349250"/>
                    <a:pt x="612140" y="321310"/>
                    <a:pt x="604520" y="297180"/>
                  </a:cubicBezTo>
                  <a:cubicBezTo>
                    <a:pt x="595630" y="273050"/>
                    <a:pt x="603250" y="232410"/>
                    <a:pt x="615950" y="212090"/>
                  </a:cubicBezTo>
                  <a:cubicBezTo>
                    <a:pt x="626110" y="195580"/>
                    <a:pt x="645160" y="182880"/>
                    <a:pt x="662940" y="177800"/>
                  </a:cubicBezTo>
                  <a:cubicBezTo>
                    <a:pt x="680720" y="172720"/>
                    <a:pt x="704850" y="172720"/>
                    <a:pt x="722630" y="179070"/>
                  </a:cubicBezTo>
                  <a:cubicBezTo>
                    <a:pt x="739140" y="185420"/>
                    <a:pt x="758190" y="200660"/>
                    <a:pt x="768350" y="215900"/>
                  </a:cubicBezTo>
                  <a:cubicBezTo>
                    <a:pt x="778510" y="232410"/>
                    <a:pt x="781050" y="251460"/>
                    <a:pt x="782320" y="273050"/>
                  </a:cubicBezTo>
                  <a:cubicBezTo>
                    <a:pt x="782320" y="306070"/>
                    <a:pt x="770890" y="367030"/>
                    <a:pt x="758190" y="393700"/>
                  </a:cubicBezTo>
                  <a:cubicBezTo>
                    <a:pt x="750570" y="410210"/>
                    <a:pt x="742950" y="419100"/>
                    <a:pt x="730250" y="427990"/>
                  </a:cubicBezTo>
                  <a:cubicBezTo>
                    <a:pt x="715010" y="438150"/>
                    <a:pt x="687070" y="447040"/>
                    <a:pt x="668020" y="445770"/>
                  </a:cubicBezTo>
                  <a:cubicBezTo>
                    <a:pt x="652780" y="445770"/>
                    <a:pt x="638810" y="440690"/>
                    <a:pt x="626110" y="433070"/>
                  </a:cubicBezTo>
                  <a:cubicBezTo>
                    <a:pt x="614680" y="425450"/>
                    <a:pt x="604520" y="416560"/>
                    <a:pt x="595630" y="401320"/>
                  </a:cubicBezTo>
                  <a:cubicBezTo>
                    <a:pt x="581660" y="373380"/>
                    <a:pt x="570230" y="309880"/>
                    <a:pt x="568960" y="271780"/>
                  </a:cubicBezTo>
                  <a:cubicBezTo>
                    <a:pt x="567690" y="241300"/>
                    <a:pt x="568960" y="219710"/>
                    <a:pt x="580390" y="191770"/>
                  </a:cubicBezTo>
                  <a:cubicBezTo>
                    <a:pt x="595630" y="156210"/>
                    <a:pt x="642620" y="87630"/>
                    <a:pt x="669290" y="78740"/>
                  </a:cubicBezTo>
                  <a:cubicBezTo>
                    <a:pt x="684530" y="73660"/>
                    <a:pt x="698500" y="81280"/>
                    <a:pt x="712470" y="88900"/>
                  </a:cubicBezTo>
                  <a:cubicBezTo>
                    <a:pt x="727710" y="99060"/>
                    <a:pt x="748030" y="119380"/>
                    <a:pt x="755650" y="137160"/>
                  </a:cubicBezTo>
                  <a:cubicBezTo>
                    <a:pt x="762000" y="156210"/>
                    <a:pt x="760730" y="185420"/>
                    <a:pt x="755650" y="203200"/>
                  </a:cubicBezTo>
                  <a:cubicBezTo>
                    <a:pt x="750570" y="217170"/>
                    <a:pt x="740410" y="229870"/>
                    <a:pt x="730250" y="238760"/>
                  </a:cubicBezTo>
                  <a:cubicBezTo>
                    <a:pt x="720090" y="247650"/>
                    <a:pt x="708660" y="254000"/>
                    <a:pt x="692150" y="259080"/>
                  </a:cubicBezTo>
                  <a:cubicBezTo>
                    <a:pt x="666750" y="267970"/>
                    <a:pt x="621030" y="265430"/>
                    <a:pt x="590550" y="276860"/>
                  </a:cubicBezTo>
                  <a:cubicBezTo>
                    <a:pt x="563880" y="287020"/>
                    <a:pt x="543560" y="312420"/>
                    <a:pt x="516890" y="320040"/>
                  </a:cubicBezTo>
                  <a:cubicBezTo>
                    <a:pt x="490220" y="328930"/>
                    <a:pt x="464820" y="328930"/>
                    <a:pt x="433070" y="323850"/>
                  </a:cubicBezTo>
                  <a:cubicBezTo>
                    <a:pt x="387350" y="314960"/>
                    <a:pt x="274320" y="269240"/>
                    <a:pt x="276860" y="254000"/>
                  </a:cubicBezTo>
                  <a:cubicBezTo>
                    <a:pt x="280670" y="232410"/>
                    <a:pt x="596900" y="207010"/>
                    <a:pt x="615950" y="237490"/>
                  </a:cubicBezTo>
                  <a:cubicBezTo>
                    <a:pt x="626110" y="252730"/>
                    <a:pt x="581660" y="309880"/>
                    <a:pt x="577850" y="308610"/>
                  </a:cubicBezTo>
                  <a:cubicBezTo>
                    <a:pt x="572770" y="307340"/>
                    <a:pt x="575310" y="241300"/>
                    <a:pt x="591820" y="220980"/>
                  </a:cubicBezTo>
                  <a:cubicBezTo>
                    <a:pt x="609600" y="200660"/>
                    <a:pt x="676910" y="180340"/>
                    <a:pt x="687070" y="189230"/>
                  </a:cubicBezTo>
                  <a:cubicBezTo>
                    <a:pt x="695960" y="198120"/>
                    <a:pt x="678180" y="242570"/>
                    <a:pt x="664210" y="264160"/>
                  </a:cubicBezTo>
                  <a:cubicBezTo>
                    <a:pt x="651510" y="285750"/>
                    <a:pt x="628650" y="307340"/>
                    <a:pt x="605790" y="318770"/>
                  </a:cubicBezTo>
                  <a:cubicBezTo>
                    <a:pt x="581660" y="330200"/>
                    <a:pt x="554990" y="323850"/>
                    <a:pt x="524510" y="332740"/>
                  </a:cubicBezTo>
                  <a:cubicBezTo>
                    <a:pt x="478790" y="344170"/>
                    <a:pt x="405130" y="393700"/>
                    <a:pt x="359410" y="392430"/>
                  </a:cubicBezTo>
                  <a:cubicBezTo>
                    <a:pt x="327660" y="391160"/>
                    <a:pt x="298450" y="375920"/>
                    <a:pt x="280670" y="356870"/>
                  </a:cubicBezTo>
                  <a:cubicBezTo>
                    <a:pt x="261620" y="337820"/>
                    <a:pt x="247650" y="303530"/>
                    <a:pt x="247650" y="276860"/>
                  </a:cubicBezTo>
                  <a:cubicBezTo>
                    <a:pt x="247650" y="252730"/>
                    <a:pt x="261620" y="224790"/>
                    <a:pt x="278130" y="204470"/>
                  </a:cubicBezTo>
                  <a:cubicBezTo>
                    <a:pt x="294640" y="184150"/>
                    <a:pt x="322580" y="171450"/>
                    <a:pt x="347980" y="158750"/>
                  </a:cubicBezTo>
                  <a:cubicBezTo>
                    <a:pt x="375920" y="143510"/>
                    <a:pt x="424180" y="143510"/>
                    <a:pt x="438150" y="123190"/>
                  </a:cubicBezTo>
                  <a:cubicBezTo>
                    <a:pt x="452120" y="104140"/>
                    <a:pt x="434340" y="64770"/>
                    <a:pt x="441960" y="45720"/>
                  </a:cubicBezTo>
                  <a:cubicBezTo>
                    <a:pt x="448310" y="31750"/>
                    <a:pt x="459740" y="21590"/>
                    <a:pt x="471170" y="15240"/>
                  </a:cubicBezTo>
                  <a:cubicBezTo>
                    <a:pt x="482600" y="7620"/>
                    <a:pt x="496570" y="1270"/>
                    <a:pt x="511810" y="1270"/>
                  </a:cubicBezTo>
                  <a:cubicBezTo>
                    <a:pt x="529590" y="1270"/>
                    <a:pt x="556260" y="7620"/>
                    <a:pt x="571500" y="19050"/>
                  </a:cubicBezTo>
                  <a:cubicBezTo>
                    <a:pt x="586740" y="30480"/>
                    <a:pt x="600710" y="53340"/>
                    <a:pt x="604520" y="72390"/>
                  </a:cubicBezTo>
                  <a:cubicBezTo>
                    <a:pt x="608330" y="91440"/>
                    <a:pt x="594360" y="107950"/>
                    <a:pt x="594360" y="133350"/>
                  </a:cubicBezTo>
                  <a:cubicBezTo>
                    <a:pt x="594360" y="175260"/>
                    <a:pt x="626110" y="255270"/>
                    <a:pt x="621030" y="294640"/>
                  </a:cubicBezTo>
                  <a:cubicBezTo>
                    <a:pt x="617220" y="320040"/>
                    <a:pt x="607060" y="337820"/>
                    <a:pt x="593090" y="351790"/>
                  </a:cubicBezTo>
                  <a:cubicBezTo>
                    <a:pt x="579120" y="365760"/>
                    <a:pt x="554990" y="375920"/>
                    <a:pt x="534670" y="375920"/>
                  </a:cubicBezTo>
                  <a:cubicBezTo>
                    <a:pt x="515620" y="377190"/>
                    <a:pt x="491490" y="369570"/>
                    <a:pt x="474980" y="355600"/>
                  </a:cubicBezTo>
                  <a:cubicBezTo>
                    <a:pt x="454660" y="337820"/>
                    <a:pt x="439420" y="299720"/>
                    <a:pt x="430530" y="269240"/>
                  </a:cubicBezTo>
                  <a:cubicBezTo>
                    <a:pt x="421640" y="241300"/>
                    <a:pt x="427990" y="184150"/>
                    <a:pt x="419100" y="182880"/>
                  </a:cubicBezTo>
                  <a:cubicBezTo>
                    <a:pt x="410210" y="181610"/>
                    <a:pt x="389890" y="250190"/>
                    <a:pt x="372110" y="278130"/>
                  </a:cubicBezTo>
                  <a:cubicBezTo>
                    <a:pt x="355600" y="302260"/>
                    <a:pt x="341630" y="325120"/>
                    <a:pt x="318770" y="342900"/>
                  </a:cubicBezTo>
                  <a:cubicBezTo>
                    <a:pt x="293370" y="363220"/>
                    <a:pt x="252730" y="382270"/>
                    <a:pt x="220980" y="388620"/>
                  </a:cubicBezTo>
                  <a:cubicBezTo>
                    <a:pt x="194310" y="393700"/>
                    <a:pt x="168910" y="391160"/>
                    <a:pt x="144780" y="384810"/>
                  </a:cubicBezTo>
                  <a:cubicBezTo>
                    <a:pt x="119380" y="378460"/>
                    <a:pt x="91440" y="367030"/>
                    <a:pt x="71120" y="350520"/>
                  </a:cubicBezTo>
                  <a:cubicBezTo>
                    <a:pt x="50800" y="335280"/>
                    <a:pt x="34290" y="314960"/>
                    <a:pt x="24130" y="289560"/>
                  </a:cubicBezTo>
                  <a:cubicBezTo>
                    <a:pt x="12700" y="261620"/>
                    <a:pt x="8890" y="214630"/>
                    <a:pt x="10160" y="187960"/>
                  </a:cubicBezTo>
                  <a:cubicBezTo>
                    <a:pt x="11430" y="170180"/>
                    <a:pt x="13970" y="158750"/>
                    <a:pt x="20320" y="146050"/>
                  </a:cubicBezTo>
                  <a:cubicBezTo>
                    <a:pt x="26670" y="133350"/>
                    <a:pt x="38100" y="121920"/>
                    <a:pt x="49530" y="114300"/>
                  </a:cubicBezTo>
                  <a:cubicBezTo>
                    <a:pt x="60960" y="105410"/>
                    <a:pt x="74930" y="100330"/>
                    <a:pt x="88900" y="97790"/>
                  </a:cubicBezTo>
                  <a:cubicBezTo>
                    <a:pt x="102870" y="96520"/>
                    <a:pt x="118110" y="97790"/>
                    <a:pt x="132080" y="102870"/>
                  </a:cubicBezTo>
                  <a:cubicBezTo>
                    <a:pt x="144780" y="107950"/>
                    <a:pt x="157480" y="114300"/>
                    <a:pt x="167640" y="127000"/>
                  </a:cubicBezTo>
                  <a:cubicBezTo>
                    <a:pt x="181610" y="147320"/>
                    <a:pt x="193040" y="191770"/>
                    <a:pt x="194310" y="222250"/>
                  </a:cubicBezTo>
                  <a:cubicBezTo>
                    <a:pt x="195580" y="248920"/>
                    <a:pt x="190500" y="295910"/>
                    <a:pt x="179070" y="298450"/>
                  </a:cubicBezTo>
                  <a:cubicBezTo>
                    <a:pt x="167640" y="300990"/>
                    <a:pt x="118110" y="238760"/>
                    <a:pt x="123190" y="226060"/>
                  </a:cubicBezTo>
                  <a:cubicBezTo>
                    <a:pt x="129540" y="214630"/>
                    <a:pt x="186690" y="234950"/>
                    <a:pt x="199390" y="219710"/>
                  </a:cubicBezTo>
                  <a:cubicBezTo>
                    <a:pt x="214630" y="203200"/>
                    <a:pt x="186690" y="139700"/>
                    <a:pt x="193040" y="114300"/>
                  </a:cubicBezTo>
                  <a:cubicBezTo>
                    <a:pt x="196850" y="97790"/>
                    <a:pt x="203200" y="88900"/>
                    <a:pt x="213360" y="78740"/>
                  </a:cubicBezTo>
                  <a:cubicBezTo>
                    <a:pt x="227330" y="67310"/>
                    <a:pt x="250190" y="54610"/>
                    <a:pt x="269240" y="54610"/>
                  </a:cubicBezTo>
                  <a:cubicBezTo>
                    <a:pt x="288290" y="53340"/>
                    <a:pt x="313690" y="62230"/>
                    <a:pt x="327660" y="72390"/>
                  </a:cubicBezTo>
                  <a:cubicBezTo>
                    <a:pt x="339090" y="80010"/>
                    <a:pt x="347980" y="92710"/>
                    <a:pt x="353060" y="105410"/>
                  </a:cubicBezTo>
                  <a:cubicBezTo>
                    <a:pt x="358140" y="116840"/>
                    <a:pt x="360680" y="129540"/>
                    <a:pt x="360680" y="144780"/>
                  </a:cubicBezTo>
                  <a:cubicBezTo>
                    <a:pt x="359410" y="170180"/>
                    <a:pt x="350520" y="210820"/>
                    <a:pt x="336550" y="238760"/>
                  </a:cubicBezTo>
                  <a:cubicBezTo>
                    <a:pt x="323850" y="269240"/>
                    <a:pt x="302260" y="298450"/>
                    <a:pt x="280670" y="321310"/>
                  </a:cubicBezTo>
                  <a:cubicBezTo>
                    <a:pt x="260350" y="342900"/>
                    <a:pt x="237490" y="361950"/>
                    <a:pt x="212090" y="372110"/>
                  </a:cubicBezTo>
                  <a:cubicBezTo>
                    <a:pt x="185420" y="383540"/>
                    <a:pt x="152400" y="393700"/>
                    <a:pt x="125730" y="387350"/>
                  </a:cubicBezTo>
                  <a:cubicBezTo>
                    <a:pt x="96520" y="379730"/>
                    <a:pt x="58420" y="350520"/>
                    <a:pt x="46990" y="325120"/>
                  </a:cubicBezTo>
                  <a:cubicBezTo>
                    <a:pt x="36830" y="302260"/>
                    <a:pt x="38100" y="262890"/>
                    <a:pt x="53340" y="246380"/>
                  </a:cubicBezTo>
                  <a:cubicBezTo>
                    <a:pt x="73660" y="226060"/>
                    <a:pt x="157480" y="213360"/>
                    <a:pt x="173990" y="229870"/>
                  </a:cubicBezTo>
                  <a:cubicBezTo>
                    <a:pt x="186690" y="241300"/>
                    <a:pt x="171450" y="293370"/>
                    <a:pt x="165100" y="307340"/>
                  </a:cubicBezTo>
                  <a:cubicBezTo>
                    <a:pt x="161290" y="314960"/>
                    <a:pt x="157480" y="317500"/>
                    <a:pt x="152400" y="322580"/>
                  </a:cubicBezTo>
                  <a:cubicBezTo>
                    <a:pt x="143510" y="327660"/>
                    <a:pt x="130810" y="336550"/>
                    <a:pt x="118110" y="339090"/>
                  </a:cubicBezTo>
                  <a:cubicBezTo>
                    <a:pt x="101600" y="341630"/>
                    <a:pt x="77470" y="340360"/>
                    <a:pt x="62230" y="330200"/>
                  </a:cubicBezTo>
                  <a:cubicBezTo>
                    <a:pt x="44450" y="318770"/>
                    <a:pt x="25400" y="293370"/>
                    <a:pt x="21590" y="267970"/>
                  </a:cubicBezTo>
                  <a:cubicBezTo>
                    <a:pt x="15240" y="236220"/>
                    <a:pt x="33020" y="176530"/>
                    <a:pt x="45720" y="146050"/>
                  </a:cubicBezTo>
                  <a:cubicBezTo>
                    <a:pt x="54610" y="127000"/>
                    <a:pt x="63500" y="110490"/>
                    <a:pt x="77470" y="101600"/>
                  </a:cubicBezTo>
                  <a:cubicBezTo>
                    <a:pt x="91440" y="91440"/>
                    <a:pt x="113030" y="86360"/>
                    <a:pt x="130810" y="87630"/>
                  </a:cubicBezTo>
                  <a:cubicBezTo>
                    <a:pt x="147320" y="90170"/>
                    <a:pt x="167640" y="100330"/>
                    <a:pt x="179070" y="113030"/>
                  </a:cubicBezTo>
                  <a:cubicBezTo>
                    <a:pt x="190500" y="125730"/>
                    <a:pt x="198120" y="165100"/>
                    <a:pt x="198120" y="165100"/>
                  </a:cubicBezTo>
                </a:path>
              </a:pathLst>
            </a:custGeom>
            <a:solidFill>
              <a:srgbClr val="FFFFFF"/>
            </a:solidFill>
            <a:ln cap="sq">
              <a:noFill/>
              <a:prstDash val="solid"/>
              <a:miter/>
            </a:ln>
          </p:spPr>
          <p:txBody>
            <a:bodyPr/>
            <a:lstStyle/>
            <a:p>
              <a:endParaRPr lang="en-US"/>
            </a:p>
          </p:txBody>
        </p:sp>
      </p:grpSp>
      <p:grpSp>
        <p:nvGrpSpPr>
          <p:cNvPr id="8" name="Group 8"/>
          <p:cNvGrpSpPr/>
          <p:nvPr/>
        </p:nvGrpSpPr>
        <p:grpSpPr>
          <a:xfrm>
            <a:off x="3448050" y="5064442"/>
            <a:ext cx="1110615" cy="436245"/>
            <a:chOff x="0" y="0"/>
            <a:chExt cx="1480820" cy="581660"/>
          </a:xfrm>
        </p:grpSpPr>
        <p:sp>
          <p:nvSpPr>
            <p:cNvPr id="9" name="Freeform 9"/>
            <p:cNvSpPr/>
            <p:nvPr/>
          </p:nvSpPr>
          <p:spPr>
            <a:xfrm>
              <a:off x="50800" y="50800"/>
              <a:ext cx="1379220" cy="481330"/>
            </a:xfrm>
            <a:custGeom>
              <a:avLst/>
              <a:gdLst/>
              <a:ahLst/>
              <a:cxnLst/>
              <a:rect l="l" t="t" r="r" b="b"/>
              <a:pathLst>
                <a:path w="1379220" h="481330">
                  <a:moveTo>
                    <a:pt x="0" y="331470"/>
                  </a:moveTo>
                  <a:cubicBezTo>
                    <a:pt x="57150" y="270510"/>
                    <a:pt x="57150" y="266700"/>
                    <a:pt x="57150" y="266700"/>
                  </a:cubicBezTo>
                  <a:cubicBezTo>
                    <a:pt x="57150" y="266700"/>
                    <a:pt x="58420" y="260350"/>
                    <a:pt x="59690" y="256540"/>
                  </a:cubicBezTo>
                  <a:cubicBezTo>
                    <a:pt x="60960" y="254000"/>
                    <a:pt x="62230" y="247650"/>
                    <a:pt x="62230" y="247650"/>
                  </a:cubicBezTo>
                  <a:cubicBezTo>
                    <a:pt x="62230" y="247650"/>
                    <a:pt x="66040" y="241300"/>
                    <a:pt x="67310" y="238760"/>
                  </a:cubicBezTo>
                  <a:cubicBezTo>
                    <a:pt x="69850" y="236220"/>
                    <a:pt x="72390" y="229870"/>
                    <a:pt x="73660" y="229870"/>
                  </a:cubicBezTo>
                  <a:cubicBezTo>
                    <a:pt x="73660" y="229870"/>
                    <a:pt x="74930" y="228600"/>
                    <a:pt x="76200" y="226060"/>
                  </a:cubicBezTo>
                  <a:cubicBezTo>
                    <a:pt x="78740" y="220980"/>
                    <a:pt x="77470" y="200660"/>
                    <a:pt x="81280" y="184150"/>
                  </a:cubicBezTo>
                  <a:cubicBezTo>
                    <a:pt x="85090" y="161290"/>
                    <a:pt x="88900" y="125730"/>
                    <a:pt x="101600" y="100330"/>
                  </a:cubicBezTo>
                  <a:cubicBezTo>
                    <a:pt x="116840" y="73660"/>
                    <a:pt x="143510" y="43180"/>
                    <a:pt x="167640" y="29210"/>
                  </a:cubicBezTo>
                  <a:cubicBezTo>
                    <a:pt x="186690" y="19050"/>
                    <a:pt x="219710" y="24130"/>
                    <a:pt x="229870" y="20320"/>
                  </a:cubicBezTo>
                  <a:cubicBezTo>
                    <a:pt x="233680" y="17780"/>
                    <a:pt x="233680" y="15240"/>
                    <a:pt x="236220" y="13970"/>
                  </a:cubicBezTo>
                  <a:cubicBezTo>
                    <a:pt x="241300" y="10160"/>
                    <a:pt x="247650" y="7620"/>
                    <a:pt x="252730" y="5080"/>
                  </a:cubicBezTo>
                  <a:cubicBezTo>
                    <a:pt x="259080" y="2540"/>
                    <a:pt x="265430" y="1270"/>
                    <a:pt x="271780" y="0"/>
                  </a:cubicBezTo>
                  <a:cubicBezTo>
                    <a:pt x="276860" y="0"/>
                    <a:pt x="284480" y="0"/>
                    <a:pt x="289560" y="0"/>
                  </a:cubicBezTo>
                  <a:cubicBezTo>
                    <a:pt x="295910" y="1270"/>
                    <a:pt x="302260" y="2540"/>
                    <a:pt x="308610" y="5080"/>
                  </a:cubicBezTo>
                  <a:cubicBezTo>
                    <a:pt x="313690" y="7620"/>
                    <a:pt x="320040" y="10160"/>
                    <a:pt x="325120" y="13970"/>
                  </a:cubicBezTo>
                  <a:cubicBezTo>
                    <a:pt x="330200" y="16510"/>
                    <a:pt x="335280" y="21590"/>
                    <a:pt x="339090" y="25400"/>
                  </a:cubicBezTo>
                  <a:cubicBezTo>
                    <a:pt x="342900" y="30480"/>
                    <a:pt x="346710" y="35560"/>
                    <a:pt x="349250" y="41910"/>
                  </a:cubicBezTo>
                  <a:cubicBezTo>
                    <a:pt x="353060" y="46990"/>
                    <a:pt x="354330" y="53340"/>
                    <a:pt x="356870" y="58420"/>
                  </a:cubicBezTo>
                  <a:cubicBezTo>
                    <a:pt x="358140" y="64770"/>
                    <a:pt x="358140" y="77470"/>
                    <a:pt x="358140" y="77470"/>
                  </a:cubicBezTo>
                  <a:cubicBezTo>
                    <a:pt x="358140" y="77470"/>
                    <a:pt x="356870" y="106680"/>
                    <a:pt x="359410" y="116840"/>
                  </a:cubicBezTo>
                  <a:cubicBezTo>
                    <a:pt x="360680" y="121920"/>
                    <a:pt x="364490" y="125730"/>
                    <a:pt x="365760" y="129540"/>
                  </a:cubicBezTo>
                  <a:cubicBezTo>
                    <a:pt x="367030" y="132080"/>
                    <a:pt x="365760" y="137160"/>
                    <a:pt x="367030" y="137160"/>
                  </a:cubicBezTo>
                  <a:cubicBezTo>
                    <a:pt x="374650" y="140970"/>
                    <a:pt x="422910" y="90170"/>
                    <a:pt x="452120" y="87630"/>
                  </a:cubicBezTo>
                  <a:cubicBezTo>
                    <a:pt x="481330" y="83820"/>
                    <a:pt x="518160" y="102870"/>
                    <a:pt x="542290" y="114300"/>
                  </a:cubicBezTo>
                  <a:cubicBezTo>
                    <a:pt x="561340" y="124460"/>
                    <a:pt x="568960" y="139700"/>
                    <a:pt x="588010" y="149860"/>
                  </a:cubicBezTo>
                  <a:cubicBezTo>
                    <a:pt x="610870" y="161290"/>
                    <a:pt x="659130" y="156210"/>
                    <a:pt x="676910" y="173990"/>
                  </a:cubicBezTo>
                  <a:cubicBezTo>
                    <a:pt x="692150" y="187960"/>
                    <a:pt x="688340" y="234950"/>
                    <a:pt x="697230" y="237490"/>
                  </a:cubicBezTo>
                  <a:cubicBezTo>
                    <a:pt x="706120" y="240030"/>
                    <a:pt x="713740" y="215900"/>
                    <a:pt x="726440" y="208280"/>
                  </a:cubicBezTo>
                  <a:cubicBezTo>
                    <a:pt x="745490" y="198120"/>
                    <a:pt x="802640" y="194310"/>
                    <a:pt x="805180" y="191770"/>
                  </a:cubicBezTo>
                  <a:cubicBezTo>
                    <a:pt x="805180" y="189230"/>
                    <a:pt x="807720" y="180340"/>
                    <a:pt x="807720" y="180340"/>
                  </a:cubicBezTo>
                  <a:cubicBezTo>
                    <a:pt x="807720" y="180340"/>
                    <a:pt x="811530" y="173990"/>
                    <a:pt x="812800" y="171450"/>
                  </a:cubicBezTo>
                  <a:cubicBezTo>
                    <a:pt x="814070" y="167640"/>
                    <a:pt x="817880" y="161290"/>
                    <a:pt x="817880" y="161290"/>
                  </a:cubicBezTo>
                  <a:cubicBezTo>
                    <a:pt x="817880" y="161290"/>
                    <a:pt x="822960" y="156210"/>
                    <a:pt x="825500" y="153670"/>
                  </a:cubicBezTo>
                  <a:cubicBezTo>
                    <a:pt x="826770" y="151130"/>
                    <a:pt x="831850" y="144780"/>
                    <a:pt x="831850" y="144780"/>
                  </a:cubicBezTo>
                  <a:cubicBezTo>
                    <a:pt x="831850" y="144780"/>
                    <a:pt x="838200" y="140970"/>
                    <a:pt x="840740" y="138430"/>
                  </a:cubicBezTo>
                  <a:cubicBezTo>
                    <a:pt x="844550" y="137160"/>
                    <a:pt x="849630" y="133350"/>
                    <a:pt x="849630" y="133350"/>
                  </a:cubicBezTo>
                  <a:cubicBezTo>
                    <a:pt x="849630" y="133350"/>
                    <a:pt x="857250" y="130810"/>
                    <a:pt x="859790" y="129540"/>
                  </a:cubicBezTo>
                  <a:cubicBezTo>
                    <a:pt x="863600" y="128270"/>
                    <a:pt x="869950" y="125730"/>
                    <a:pt x="869950" y="125730"/>
                  </a:cubicBezTo>
                  <a:cubicBezTo>
                    <a:pt x="869950" y="124460"/>
                    <a:pt x="877570" y="124460"/>
                    <a:pt x="881380" y="123190"/>
                  </a:cubicBezTo>
                  <a:cubicBezTo>
                    <a:pt x="885190" y="123190"/>
                    <a:pt x="889000" y="123190"/>
                    <a:pt x="891540" y="121920"/>
                  </a:cubicBezTo>
                  <a:cubicBezTo>
                    <a:pt x="894080" y="121920"/>
                    <a:pt x="895350" y="121920"/>
                    <a:pt x="897890" y="121920"/>
                  </a:cubicBezTo>
                  <a:cubicBezTo>
                    <a:pt x="910590" y="120650"/>
                    <a:pt x="948690" y="120650"/>
                    <a:pt x="975360" y="118110"/>
                  </a:cubicBezTo>
                  <a:cubicBezTo>
                    <a:pt x="1004570" y="116840"/>
                    <a:pt x="1046480" y="109220"/>
                    <a:pt x="1065530" y="107950"/>
                  </a:cubicBezTo>
                  <a:cubicBezTo>
                    <a:pt x="1074420" y="107950"/>
                    <a:pt x="1078230" y="111760"/>
                    <a:pt x="1085850" y="107950"/>
                  </a:cubicBezTo>
                  <a:cubicBezTo>
                    <a:pt x="1096010" y="102870"/>
                    <a:pt x="1102360" y="73660"/>
                    <a:pt x="1117600" y="67310"/>
                  </a:cubicBezTo>
                  <a:cubicBezTo>
                    <a:pt x="1134110" y="59690"/>
                    <a:pt x="1174750" y="78740"/>
                    <a:pt x="1181100" y="73660"/>
                  </a:cubicBezTo>
                  <a:cubicBezTo>
                    <a:pt x="1183640" y="71120"/>
                    <a:pt x="1179830" y="67310"/>
                    <a:pt x="1182370" y="64770"/>
                  </a:cubicBezTo>
                  <a:cubicBezTo>
                    <a:pt x="1191260" y="52070"/>
                    <a:pt x="1258570" y="0"/>
                    <a:pt x="1283970" y="7620"/>
                  </a:cubicBezTo>
                  <a:cubicBezTo>
                    <a:pt x="1306830" y="13970"/>
                    <a:pt x="1324610" y="92710"/>
                    <a:pt x="1333500" y="95250"/>
                  </a:cubicBezTo>
                  <a:cubicBezTo>
                    <a:pt x="1336040" y="95250"/>
                    <a:pt x="1337310" y="91440"/>
                    <a:pt x="1338580" y="91440"/>
                  </a:cubicBezTo>
                  <a:cubicBezTo>
                    <a:pt x="1339850" y="92710"/>
                    <a:pt x="1338580" y="101600"/>
                    <a:pt x="1339850" y="105410"/>
                  </a:cubicBezTo>
                  <a:cubicBezTo>
                    <a:pt x="1341120" y="110490"/>
                    <a:pt x="1347470" y="115570"/>
                    <a:pt x="1347470" y="119380"/>
                  </a:cubicBezTo>
                  <a:cubicBezTo>
                    <a:pt x="1347470" y="123190"/>
                    <a:pt x="1343660" y="125730"/>
                    <a:pt x="1342390" y="130810"/>
                  </a:cubicBezTo>
                  <a:cubicBezTo>
                    <a:pt x="1341120" y="140970"/>
                    <a:pt x="1347470" y="161290"/>
                    <a:pt x="1348740" y="179070"/>
                  </a:cubicBezTo>
                  <a:cubicBezTo>
                    <a:pt x="1348740" y="203200"/>
                    <a:pt x="1347470" y="240030"/>
                    <a:pt x="1343660" y="259080"/>
                  </a:cubicBezTo>
                  <a:cubicBezTo>
                    <a:pt x="1341120" y="270510"/>
                    <a:pt x="1330960" y="279400"/>
                    <a:pt x="1332230" y="284480"/>
                  </a:cubicBezTo>
                  <a:cubicBezTo>
                    <a:pt x="1332230" y="287020"/>
                    <a:pt x="1337310" y="288290"/>
                    <a:pt x="1339850" y="289560"/>
                  </a:cubicBezTo>
                  <a:cubicBezTo>
                    <a:pt x="1343660" y="292100"/>
                    <a:pt x="1348740" y="295910"/>
                    <a:pt x="1348740" y="295910"/>
                  </a:cubicBezTo>
                  <a:cubicBezTo>
                    <a:pt x="1348740" y="295910"/>
                    <a:pt x="1353820" y="300990"/>
                    <a:pt x="1356360" y="303530"/>
                  </a:cubicBezTo>
                  <a:cubicBezTo>
                    <a:pt x="1358900" y="307340"/>
                    <a:pt x="1363980" y="312420"/>
                    <a:pt x="1363980" y="312420"/>
                  </a:cubicBezTo>
                  <a:cubicBezTo>
                    <a:pt x="1363980" y="312420"/>
                    <a:pt x="1366520" y="318770"/>
                    <a:pt x="1369060" y="321310"/>
                  </a:cubicBezTo>
                  <a:cubicBezTo>
                    <a:pt x="1370330" y="325120"/>
                    <a:pt x="1374140" y="331470"/>
                    <a:pt x="1374140" y="331470"/>
                  </a:cubicBezTo>
                  <a:cubicBezTo>
                    <a:pt x="1374140" y="331470"/>
                    <a:pt x="1375410" y="339090"/>
                    <a:pt x="1376680" y="341630"/>
                  </a:cubicBezTo>
                  <a:cubicBezTo>
                    <a:pt x="1376680" y="345440"/>
                    <a:pt x="1379220" y="353060"/>
                    <a:pt x="1379220" y="353060"/>
                  </a:cubicBezTo>
                  <a:cubicBezTo>
                    <a:pt x="1379220" y="353060"/>
                    <a:pt x="1379220" y="359410"/>
                    <a:pt x="1379220" y="363220"/>
                  </a:cubicBezTo>
                  <a:cubicBezTo>
                    <a:pt x="1379220" y="367030"/>
                    <a:pt x="1379220" y="374650"/>
                    <a:pt x="1379220" y="374650"/>
                  </a:cubicBezTo>
                  <a:cubicBezTo>
                    <a:pt x="1379220" y="374650"/>
                    <a:pt x="1376680" y="381000"/>
                    <a:pt x="1376680" y="384810"/>
                  </a:cubicBezTo>
                  <a:cubicBezTo>
                    <a:pt x="1375410" y="388620"/>
                    <a:pt x="1374140" y="394970"/>
                    <a:pt x="1374140" y="394970"/>
                  </a:cubicBezTo>
                  <a:cubicBezTo>
                    <a:pt x="1374140" y="394970"/>
                    <a:pt x="1370330" y="401320"/>
                    <a:pt x="1369060" y="405130"/>
                  </a:cubicBezTo>
                  <a:cubicBezTo>
                    <a:pt x="1366520" y="407670"/>
                    <a:pt x="1363980" y="414020"/>
                    <a:pt x="1363980" y="415290"/>
                  </a:cubicBezTo>
                  <a:cubicBezTo>
                    <a:pt x="1363980" y="415290"/>
                    <a:pt x="1358900" y="420370"/>
                    <a:pt x="1356360" y="422910"/>
                  </a:cubicBezTo>
                  <a:cubicBezTo>
                    <a:pt x="1353820" y="425450"/>
                    <a:pt x="1348740" y="430530"/>
                    <a:pt x="1348740" y="430530"/>
                  </a:cubicBezTo>
                  <a:cubicBezTo>
                    <a:pt x="1348740" y="430530"/>
                    <a:pt x="1343660" y="435610"/>
                    <a:pt x="1339850" y="436880"/>
                  </a:cubicBezTo>
                  <a:cubicBezTo>
                    <a:pt x="1337310" y="439420"/>
                    <a:pt x="1330960" y="443230"/>
                    <a:pt x="1330960" y="443230"/>
                  </a:cubicBezTo>
                  <a:cubicBezTo>
                    <a:pt x="1330960" y="443230"/>
                    <a:pt x="1324610" y="445770"/>
                    <a:pt x="1320800" y="447040"/>
                  </a:cubicBezTo>
                  <a:cubicBezTo>
                    <a:pt x="1318260" y="448310"/>
                    <a:pt x="1310640" y="450850"/>
                    <a:pt x="1310640" y="450850"/>
                  </a:cubicBezTo>
                  <a:cubicBezTo>
                    <a:pt x="1310640" y="450850"/>
                    <a:pt x="1304290" y="452120"/>
                    <a:pt x="1300480" y="452120"/>
                  </a:cubicBezTo>
                  <a:cubicBezTo>
                    <a:pt x="1296670" y="453390"/>
                    <a:pt x="1289050" y="453390"/>
                    <a:pt x="1289050" y="453390"/>
                  </a:cubicBezTo>
                  <a:cubicBezTo>
                    <a:pt x="1289050" y="453390"/>
                    <a:pt x="1239520" y="452120"/>
                    <a:pt x="1212850" y="453390"/>
                  </a:cubicBezTo>
                  <a:cubicBezTo>
                    <a:pt x="1184910" y="454660"/>
                    <a:pt x="1153160" y="457200"/>
                    <a:pt x="1122680" y="461010"/>
                  </a:cubicBezTo>
                  <a:cubicBezTo>
                    <a:pt x="1093470" y="466090"/>
                    <a:pt x="1064260" y="474980"/>
                    <a:pt x="1032510" y="477520"/>
                  </a:cubicBezTo>
                  <a:cubicBezTo>
                    <a:pt x="999490" y="481330"/>
                    <a:pt x="962660" y="481330"/>
                    <a:pt x="930910" y="480060"/>
                  </a:cubicBezTo>
                  <a:cubicBezTo>
                    <a:pt x="902970" y="477520"/>
                    <a:pt x="853440" y="469900"/>
                    <a:pt x="853440" y="469900"/>
                  </a:cubicBezTo>
                  <a:cubicBezTo>
                    <a:pt x="853440" y="469900"/>
                    <a:pt x="845820" y="469900"/>
                    <a:pt x="842010" y="469900"/>
                  </a:cubicBezTo>
                  <a:cubicBezTo>
                    <a:pt x="838200" y="469900"/>
                    <a:pt x="831850" y="469900"/>
                    <a:pt x="831850" y="469900"/>
                  </a:cubicBezTo>
                  <a:cubicBezTo>
                    <a:pt x="831850" y="469900"/>
                    <a:pt x="824230" y="468630"/>
                    <a:pt x="820420" y="467360"/>
                  </a:cubicBezTo>
                  <a:cubicBezTo>
                    <a:pt x="817880" y="467360"/>
                    <a:pt x="810260" y="464820"/>
                    <a:pt x="810260" y="464820"/>
                  </a:cubicBezTo>
                  <a:cubicBezTo>
                    <a:pt x="810260" y="464820"/>
                    <a:pt x="803910" y="462280"/>
                    <a:pt x="800100" y="461010"/>
                  </a:cubicBezTo>
                  <a:cubicBezTo>
                    <a:pt x="797560" y="458470"/>
                    <a:pt x="791210" y="455930"/>
                    <a:pt x="791210" y="455930"/>
                  </a:cubicBezTo>
                  <a:cubicBezTo>
                    <a:pt x="791210" y="455930"/>
                    <a:pt x="784860" y="450850"/>
                    <a:pt x="782320" y="448310"/>
                  </a:cubicBezTo>
                  <a:cubicBezTo>
                    <a:pt x="779780" y="445770"/>
                    <a:pt x="774700" y="441960"/>
                    <a:pt x="774700" y="440690"/>
                  </a:cubicBezTo>
                  <a:cubicBezTo>
                    <a:pt x="773430" y="440690"/>
                    <a:pt x="769620" y="435610"/>
                    <a:pt x="768350" y="431800"/>
                  </a:cubicBezTo>
                  <a:cubicBezTo>
                    <a:pt x="765810" y="429260"/>
                    <a:pt x="765810" y="425450"/>
                    <a:pt x="762000" y="424180"/>
                  </a:cubicBezTo>
                  <a:cubicBezTo>
                    <a:pt x="751840" y="421640"/>
                    <a:pt x="717550" y="454660"/>
                    <a:pt x="692150" y="458470"/>
                  </a:cubicBezTo>
                  <a:cubicBezTo>
                    <a:pt x="664210" y="462280"/>
                    <a:pt x="628650" y="443230"/>
                    <a:pt x="599440" y="443230"/>
                  </a:cubicBezTo>
                  <a:cubicBezTo>
                    <a:pt x="572770" y="444500"/>
                    <a:pt x="551180" y="454660"/>
                    <a:pt x="524510" y="457200"/>
                  </a:cubicBezTo>
                  <a:cubicBezTo>
                    <a:pt x="492760" y="462280"/>
                    <a:pt x="457200" y="469900"/>
                    <a:pt x="424180" y="466090"/>
                  </a:cubicBezTo>
                  <a:cubicBezTo>
                    <a:pt x="389890" y="461010"/>
                    <a:pt x="328930" y="434340"/>
                    <a:pt x="322580" y="426720"/>
                  </a:cubicBezTo>
                  <a:cubicBezTo>
                    <a:pt x="321310" y="425450"/>
                    <a:pt x="322580" y="424180"/>
                    <a:pt x="321310" y="422910"/>
                  </a:cubicBezTo>
                  <a:cubicBezTo>
                    <a:pt x="320040" y="422910"/>
                    <a:pt x="314960" y="422910"/>
                    <a:pt x="314960" y="422910"/>
                  </a:cubicBezTo>
                  <a:cubicBezTo>
                    <a:pt x="314960" y="422910"/>
                    <a:pt x="313690" y="422910"/>
                    <a:pt x="312420" y="422910"/>
                  </a:cubicBezTo>
                  <a:cubicBezTo>
                    <a:pt x="312420" y="422910"/>
                    <a:pt x="312420" y="422910"/>
                    <a:pt x="311150" y="422910"/>
                  </a:cubicBezTo>
                  <a:cubicBezTo>
                    <a:pt x="304800" y="425450"/>
                    <a:pt x="259080" y="435610"/>
                    <a:pt x="232410" y="439420"/>
                  </a:cubicBezTo>
                  <a:cubicBezTo>
                    <a:pt x="204470" y="444500"/>
                    <a:pt x="173990" y="447040"/>
                    <a:pt x="144780" y="445770"/>
                  </a:cubicBezTo>
                  <a:cubicBezTo>
                    <a:pt x="114300" y="444500"/>
                    <a:pt x="78740" y="450850"/>
                    <a:pt x="54610" y="434340"/>
                  </a:cubicBezTo>
                  <a:cubicBezTo>
                    <a:pt x="29210" y="415290"/>
                    <a:pt x="0" y="331470"/>
                    <a:pt x="0" y="331470"/>
                  </a:cubicBezTo>
                </a:path>
              </a:pathLst>
            </a:custGeom>
            <a:solidFill>
              <a:srgbClr val="FFFFFF"/>
            </a:solidFill>
            <a:ln cap="sq">
              <a:noFill/>
              <a:prstDash val="solid"/>
              <a:miter/>
            </a:ln>
          </p:spPr>
          <p:txBody>
            <a:bodyPr/>
            <a:lstStyle/>
            <a:p>
              <a:endParaRPr lang="en-US"/>
            </a:p>
          </p:txBody>
        </p:sp>
      </p:grpSp>
      <p:grpSp>
        <p:nvGrpSpPr>
          <p:cNvPr id="10" name="Group 10"/>
          <p:cNvGrpSpPr/>
          <p:nvPr/>
        </p:nvGrpSpPr>
        <p:grpSpPr>
          <a:xfrm>
            <a:off x="2907983" y="5048250"/>
            <a:ext cx="661988" cy="445770"/>
            <a:chOff x="0" y="0"/>
            <a:chExt cx="882650" cy="594360"/>
          </a:xfrm>
        </p:grpSpPr>
        <p:sp>
          <p:nvSpPr>
            <p:cNvPr id="11" name="Freeform 11"/>
            <p:cNvSpPr/>
            <p:nvPr/>
          </p:nvSpPr>
          <p:spPr>
            <a:xfrm>
              <a:off x="49530" y="48260"/>
              <a:ext cx="789940" cy="497840"/>
            </a:xfrm>
            <a:custGeom>
              <a:avLst/>
              <a:gdLst/>
              <a:ahLst/>
              <a:cxnLst/>
              <a:rect l="l" t="t" r="r" b="b"/>
              <a:pathLst>
                <a:path w="789940" h="497840">
                  <a:moveTo>
                    <a:pt x="288290" y="172720"/>
                  </a:moveTo>
                  <a:cubicBezTo>
                    <a:pt x="281940" y="349250"/>
                    <a:pt x="271780" y="401320"/>
                    <a:pt x="245110" y="416560"/>
                  </a:cubicBezTo>
                  <a:cubicBezTo>
                    <a:pt x="220980" y="430530"/>
                    <a:pt x="167640" y="419100"/>
                    <a:pt x="140970" y="401320"/>
                  </a:cubicBezTo>
                  <a:cubicBezTo>
                    <a:pt x="113030" y="383540"/>
                    <a:pt x="92710" y="341630"/>
                    <a:pt x="81280" y="309880"/>
                  </a:cubicBezTo>
                  <a:cubicBezTo>
                    <a:pt x="72390" y="281940"/>
                    <a:pt x="72390" y="248920"/>
                    <a:pt x="76200" y="222250"/>
                  </a:cubicBezTo>
                  <a:cubicBezTo>
                    <a:pt x="80010" y="199390"/>
                    <a:pt x="88900" y="176530"/>
                    <a:pt x="99060" y="161290"/>
                  </a:cubicBezTo>
                  <a:cubicBezTo>
                    <a:pt x="107950" y="148590"/>
                    <a:pt x="116840" y="140970"/>
                    <a:pt x="129540" y="134620"/>
                  </a:cubicBezTo>
                  <a:cubicBezTo>
                    <a:pt x="146050" y="128270"/>
                    <a:pt x="171450" y="124460"/>
                    <a:pt x="189230" y="129540"/>
                  </a:cubicBezTo>
                  <a:cubicBezTo>
                    <a:pt x="207010" y="133350"/>
                    <a:pt x="226060" y="148590"/>
                    <a:pt x="236220" y="163830"/>
                  </a:cubicBezTo>
                  <a:cubicBezTo>
                    <a:pt x="246380" y="179070"/>
                    <a:pt x="251460" y="195580"/>
                    <a:pt x="250190" y="220980"/>
                  </a:cubicBezTo>
                  <a:cubicBezTo>
                    <a:pt x="246380" y="274320"/>
                    <a:pt x="190500" y="422910"/>
                    <a:pt x="163830" y="461010"/>
                  </a:cubicBezTo>
                  <a:cubicBezTo>
                    <a:pt x="153670" y="476250"/>
                    <a:pt x="146050" y="481330"/>
                    <a:pt x="132080" y="486410"/>
                  </a:cubicBezTo>
                  <a:cubicBezTo>
                    <a:pt x="116840" y="492760"/>
                    <a:pt x="90170" y="496570"/>
                    <a:pt x="72390" y="490220"/>
                  </a:cubicBezTo>
                  <a:cubicBezTo>
                    <a:pt x="54610" y="485140"/>
                    <a:pt x="34290" y="468630"/>
                    <a:pt x="24130" y="454660"/>
                  </a:cubicBezTo>
                  <a:cubicBezTo>
                    <a:pt x="16510" y="441960"/>
                    <a:pt x="15240" y="434340"/>
                    <a:pt x="11430" y="415290"/>
                  </a:cubicBezTo>
                  <a:cubicBezTo>
                    <a:pt x="5080" y="373380"/>
                    <a:pt x="1270" y="245110"/>
                    <a:pt x="11430" y="204470"/>
                  </a:cubicBezTo>
                  <a:cubicBezTo>
                    <a:pt x="16510" y="186690"/>
                    <a:pt x="22860" y="177800"/>
                    <a:pt x="31750" y="167640"/>
                  </a:cubicBezTo>
                  <a:cubicBezTo>
                    <a:pt x="40640" y="157480"/>
                    <a:pt x="52070" y="148590"/>
                    <a:pt x="66040" y="144780"/>
                  </a:cubicBezTo>
                  <a:cubicBezTo>
                    <a:pt x="82550" y="138430"/>
                    <a:pt x="109220" y="137160"/>
                    <a:pt x="127000" y="144780"/>
                  </a:cubicBezTo>
                  <a:cubicBezTo>
                    <a:pt x="144780" y="151130"/>
                    <a:pt x="163830" y="165100"/>
                    <a:pt x="173990" y="185420"/>
                  </a:cubicBezTo>
                  <a:cubicBezTo>
                    <a:pt x="187960" y="214630"/>
                    <a:pt x="166370" y="316230"/>
                    <a:pt x="176530" y="318770"/>
                  </a:cubicBezTo>
                  <a:cubicBezTo>
                    <a:pt x="186690" y="321310"/>
                    <a:pt x="205740" y="241300"/>
                    <a:pt x="229870" y="217170"/>
                  </a:cubicBezTo>
                  <a:cubicBezTo>
                    <a:pt x="250190" y="195580"/>
                    <a:pt x="276860" y="186690"/>
                    <a:pt x="303530" y="176530"/>
                  </a:cubicBezTo>
                  <a:cubicBezTo>
                    <a:pt x="328930" y="166370"/>
                    <a:pt x="358140" y="156210"/>
                    <a:pt x="386080" y="157480"/>
                  </a:cubicBezTo>
                  <a:cubicBezTo>
                    <a:pt x="417830" y="160020"/>
                    <a:pt x="461010" y="170180"/>
                    <a:pt x="486410" y="189230"/>
                  </a:cubicBezTo>
                  <a:cubicBezTo>
                    <a:pt x="510540" y="208280"/>
                    <a:pt x="528320" y="237490"/>
                    <a:pt x="537210" y="267970"/>
                  </a:cubicBezTo>
                  <a:cubicBezTo>
                    <a:pt x="546100" y="302260"/>
                    <a:pt x="549910" y="356870"/>
                    <a:pt x="533400" y="387350"/>
                  </a:cubicBezTo>
                  <a:cubicBezTo>
                    <a:pt x="518160" y="416560"/>
                    <a:pt x="477520" y="447040"/>
                    <a:pt x="445770" y="449580"/>
                  </a:cubicBezTo>
                  <a:cubicBezTo>
                    <a:pt x="411480" y="453390"/>
                    <a:pt x="360680" y="427990"/>
                    <a:pt x="336550" y="401320"/>
                  </a:cubicBezTo>
                  <a:cubicBezTo>
                    <a:pt x="313690" y="377190"/>
                    <a:pt x="302260" y="334010"/>
                    <a:pt x="300990" y="300990"/>
                  </a:cubicBezTo>
                  <a:cubicBezTo>
                    <a:pt x="299720" y="266700"/>
                    <a:pt x="311150" y="223520"/>
                    <a:pt x="330200" y="196850"/>
                  </a:cubicBezTo>
                  <a:cubicBezTo>
                    <a:pt x="349250" y="171450"/>
                    <a:pt x="384810" y="149860"/>
                    <a:pt x="415290" y="142240"/>
                  </a:cubicBezTo>
                  <a:cubicBezTo>
                    <a:pt x="447040" y="134620"/>
                    <a:pt x="491490" y="135890"/>
                    <a:pt x="518160" y="153670"/>
                  </a:cubicBezTo>
                  <a:cubicBezTo>
                    <a:pt x="547370" y="171450"/>
                    <a:pt x="574040" y="217170"/>
                    <a:pt x="579120" y="254000"/>
                  </a:cubicBezTo>
                  <a:cubicBezTo>
                    <a:pt x="585470" y="292100"/>
                    <a:pt x="571500" y="344170"/>
                    <a:pt x="548640" y="375920"/>
                  </a:cubicBezTo>
                  <a:cubicBezTo>
                    <a:pt x="525780" y="408940"/>
                    <a:pt x="478790" y="431800"/>
                    <a:pt x="440690" y="448310"/>
                  </a:cubicBezTo>
                  <a:cubicBezTo>
                    <a:pt x="402590" y="464820"/>
                    <a:pt x="360680" y="469900"/>
                    <a:pt x="320040" y="476250"/>
                  </a:cubicBezTo>
                  <a:cubicBezTo>
                    <a:pt x="279400" y="481330"/>
                    <a:pt x="224790" y="487680"/>
                    <a:pt x="195580" y="482600"/>
                  </a:cubicBezTo>
                  <a:cubicBezTo>
                    <a:pt x="177800" y="480060"/>
                    <a:pt x="167640" y="473710"/>
                    <a:pt x="157480" y="464820"/>
                  </a:cubicBezTo>
                  <a:cubicBezTo>
                    <a:pt x="147320" y="457200"/>
                    <a:pt x="137160" y="444500"/>
                    <a:pt x="132080" y="431800"/>
                  </a:cubicBezTo>
                  <a:cubicBezTo>
                    <a:pt x="127000" y="419100"/>
                    <a:pt x="124460" y="403860"/>
                    <a:pt x="124460" y="391160"/>
                  </a:cubicBezTo>
                  <a:cubicBezTo>
                    <a:pt x="125730" y="377190"/>
                    <a:pt x="130810" y="363220"/>
                    <a:pt x="138430" y="351790"/>
                  </a:cubicBezTo>
                  <a:cubicBezTo>
                    <a:pt x="144780" y="339090"/>
                    <a:pt x="153670" y="331470"/>
                    <a:pt x="167640" y="322580"/>
                  </a:cubicBezTo>
                  <a:cubicBezTo>
                    <a:pt x="191770" y="306070"/>
                    <a:pt x="240030" y="284480"/>
                    <a:pt x="278130" y="276860"/>
                  </a:cubicBezTo>
                  <a:cubicBezTo>
                    <a:pt x="313690" y="269240"/>
                    <a:pt x="354330" y="265430"/>
                    <a:pt x="386080" y="271780"/>
                  </a:cubicBezTo>
                  <a:cubicBezTo>
                    <a:pt x="414020" y="278130"/>
                    <a:pt x="461010" y="302260"/>
                    <a:pt x="458470" y="309880"/>
                  </a:cubicBezTo>
                  <a:cubicBezTo>
                    <a:pt x="457200" y="318770"/>
                    <a:pt x="367030" y="334010"/>
                    <a:pt x="355600" y="317500"/>
                  </a:cubicBezTo>
                  <a:cubicBezTo>
                    <a:pt x="340360" y="297180"/>
                    <a:pt x="384810" y="185420"/>
                    <a:pt x="420370" y="160020"/>
                  </a:cubicBezTo>
                  <a:cubicBezTo>
                    <a:pt x="452120" y="137160"/>
                    <a:pt x="515620" y="139700"/>
                    <a:pt x="546100" y="153670"/>
                  </a:cubicBezTo>
                  <a:cubicBezTo>
                    <a:pt x="570230" y="165100"/>
                    <a:pt x="580390" y="194310"/>
                    <a:pt x="595630" y="218440"/>
                  </a:cubicBezTo>
                  <a:cubicBezTo>
                    <a:pt x="610870" y="243840"/>
                    <a:pt x="643890" y="289560"/>
                    <a:pt x="635000" y="303530"/>
                  </a:cubicBezTo>
                  <a:cubicBezTo>
                    <a:pt x="624840" y="317500"/>
                    <a:pt x="551180" y="312420"/>
                    <a:pt x="530860" y="295910"/>
                  </a:cubicBezTo>
                  <a:cubicBezTo>
                    <a:pt x="514350" y="279400"/>
                    <a:pt x="518160" y="240030"/>
                    <a:pt x="516890" y="212090"/>
                  </a:cubicBezTo>
                  <a:cubicBezTo>
                    <a:pt x="514350" y="184150"/>
                    <a:pt x="513080" y="156210"/>
                    <a:pt x="519430" y="132080"/>
                  </a:cubicBezTo>
                  <a:cubicBezTo>
                    <a:pt x="524510" y="106680"/>
                    <a:pt x="533400" y="78740"/>
                    <a:pt x="549910" y="62230"/>
                  </a:cubicBezTo>
                  <a:cubicBezTo>
                    <a:pt x="563880" y="48260"/>
                    <a:pt x="588010" y="39370"/>
                    <a:pt x="607060" y="38100"/>
                  </a:cubicBezTo>
                  <a:cubicBezTo>
                    <a:pt x="627380" y="38100"/>
                    <a:pt x="652780" y="48260"/>
                    <a:pt x="666750" y="58420"/>
                  </a:cubicBezTo>
                  <a:cubicBezTo>
                    <a:pt x="679450" y="67310"/>
                    <a:pt x="687070" y="78740"/>
                    <a:pt x="692150" y="92710"/>
                  </a:cubicBezTo>
                  <a:cubicBezTo>
                    <a:pt x="698500" y="110490"/>
                    <a:pt x="698500" y="138430"/>
                    <a:pt x="694690" y="156210"/>
                  </a:cubicBezTo>
                  <a:cubicBezTo>
                    <a:pt x="689610" y="170180"/>
                    <a:pt x="673100" y="191770"/>
                    <a:pt x="670560" y="191770"/>
                  </a:cubicBezTo>
                  <a:cubicBezTo>
                    <a:pt x="669290" y="190500"/>
                    <a:pt x="687070" y="116840"/>
                    <a:pt x="698500" y="116840"/>
                  </a:cubicBezTo>
                  <a:cubicBezTo>
                    <a:pt x="718820" y="116840"/>
                    <a:pt x="774700" y="341630"/>
                    <a:pt x="779780" y="393700"/>
                  </a:cubicBezTo>
                  <a:cubicBezTo>
                    <a:pt x="782320" y="412750"/>
                    <a:pt x="781050" y="422910"/>
                    <a:pt x="777240" y="435610"/>
                  </a:cubicBezTo>
                  <a:cubicBezTo>
                    <a:pt x="773430" y="448310"/>
                    <a:pt x="764540" y="461010"/>
                    <a:pt x="754380" y="471170"/>
                  </a:cubicBezTo>
                  <a:cubicBezTo>
                    <a:pt x="745490" y="481330"/>
                    <a:pt x="731520" y="488950"/>
                    <a:pt x="718820" y="492760"/>
                  </a:cubicBezTo>
                  <a:cubicBezTo>
                    <a:pt x="704850" y="496570"/>
                    <a:pt x="689610" y="497840"/>
                    <a:pt x="675640" y="494030"/>
                  </a:cubicBezTo>
                  <a:cubicBezTo>
                    <a:pt x="662940" y="491490"/>
                    <a:pt x="648970" y="485140"/>
                    <a:pt x="637540" y="476250"/>
                  </a:cubicBezTo>
                  <a:cubicBezTo>
                    <a:pt x="627380" y="468630"/>
                    <a:pt x="618490" y="462280"/>
                    <a:pt x="612140" y="443230"/>
                  </a:cubicBezTo>
                  <a:cubicBezTo>
                    <a:pt x="593090" y="387350"/>
                    <a:pt x="593090" y="133350"/>
                    <a:pt x="605790" y="73660"/>
                  </a:cubicBezTo>
                  <a:cubicBezTo>
                    <a:pt x="609600" y="53340"/>
                    <a:pt x="613410" y="46990"/>
                    <a:pt x="622300" y="35560"/>
                  </a:cubicBezTo>
                  <a:cubicBezTo>
                    <a:pt x="631190" y="25400"/>
                    <a:pt x="642620" y="15240"/>
                    <a:pt x="655320" y="10160"/>
                  </a:cubicBezTo>
                  <a:cubicBezTo>
                    <a:pt x="668020" y="3810"/>
                    <a:pt x="683260" y="1270"/>
                    <a:pt x="695960" y="2540"/>
                  </a:cubicBezTo>
                  <a:cubicBezTo>
                    <a:pt x="709930" y="2540"/>
                    <a:pt x="725170" y="7620"/>
                    <a:pt x="736600" y="15240"/>
                  </a:cubicBezTo>
                  <a:cubicBezTo>
                    <a:pt x="748030" y="21590"/>
                    <a:pt x="759460" y="33020"/>
                    <a:pt x="765810" y="44450"/>
                  </a:cubicBezTo>
                  <a:cubicBezTo>
                    <a:pt x="773430" y="55880"/>
                    <a:pt x="777240" y="66040"/>
                    <a:pt x="778510" y="83820"/>
                  </a:cubicBezTo>
                  <a:cubicBezTo>
                    <a:pt x="781050" y="120650"/>
                    <a:pt x="759460" y="201930"/>
                    <a:pt x="745490" y="247650"/>
                  </a:cubicBezTo>
                  <a:cubicBezTo>
                    <a:pt x="735330" y="280670"/>
                    <a:pt x="727710" y="306070"/>
                    <a:pt x="711200" y="331470"/>
                  </a:cubicBezTo>
                  <a:cubicBezTo>
                    <a:pt x="694690" y="356870"/>
                    <a:pt x="671830" y="379730"/>
                    <a:pt x="646430" y="397510"/>
                  </a:cubicBezTo>
                  <a:cubicBezTo>
                    <a:pt x="622300" y="414020"/>
                    <a:pt x="591820" y="425450"/>
                    <a:pt x="563880" y="431800"/>
                  </a:cubicBezTo>
                  <a:cubicBezTo>
                    <a:pt x="537210" y="438150"/>
                    <a:pt x="491490" y="449580"/>
                    <a:pt x="483870" y="438150"/>
                  </a:cubicBezTo>
                  <a:cubicBezTo>
                    <a:pt x="474980" y="425450"/>
                    <a:pt x="523240" y="382270"/>
                    <a:pt x="518160" y="360680"/>
                  </a:cubicBezTo>
                  <a:cubicBezTo>
                    <a:pt x="511810" y="339090"/>
                    <a:pt x="448310" y="320040"/>
                    <a:pt x="450850" y="308610"/>
                  </a:cubicBezTo>
                  <a:cubicBezTo>
                    <a:pt x="454660" y="294640"/>
                    <a:pt x="530860" y="284480"/>
                    <a:pt x="565150" y="289560"/>
                  </a:cubicBezTo>
                  <a:cubicBezTo>
                    <a:pt x="593090" y="294640"/>
                    <a:pt x="624840" y="308610"/>
                    <a:pt x="638810" y="328930"/>
                  </a:cubicBezTo>
                  <a:cubicBezTo>
                    <a:pt x="652780" y="349250"/>
                    <a:pt x="655320" y="389890"/>
                    <a:pt x="648970" y="412750"/>
                  </a:cubicBezTo>
                  <a:cubicBezTo>
                    <a:pt x="642620" y="430530"/>
                    <a:pt x="627380" y="447040"/>
                    <a:pt x="612140" y="455930"/>
                  </a:cubicBezTo>
                  <a:cubicBezTo>
                    <a:pt x="595630" y="466090"/>
                    <a:pt x="574040" y="472440"/>
                    <a:pt x="554990" y="468630"/>
                  </a:cubicBezTo>
                  <a:cubicBezTo>
                    <a:pt x="532130" y="464820"/>
                    <a:pt x="497840" y="441960"/>
                    <a:pt x="485140" y="421640"/>
                  </a:cubicBezTo>
                  <a:cubicBezTo>
                    <a:pt x="474980" y="405130"/>
                    <a:pt x="471170" y="383540"/>
                    <a:pt x="476250" y="365760"/>
                  </a:cubicBezTo>
                  <a:cubicBezTo>
                    <a:pt x="481330" y="342900"/>
                    <a:pt x="504190" y="308610"/>
                    <a:pt x="527050" y="298450"/>
                  </a:cubicBezTo>
                  <a:cubicBezTo>
                    <a:pt x="549910" y="287020"/>
                    <a:pt x="589280" y="289560"/>
                    <a:pt x="610870" y="302260"/>
                  </a:cubicBezTo>
                  <a:cubicBezTo>
                    <a:pt x="632460" y="314960"/>
                    <a:pt x="651510" y="351790"/>
                    <a:pt x="654050" y="374650"/>
                  </a:cubicBezTo>
                  <a:cubicBezTo>
                    <a:pt x="657860" y="393700"/>
                    <a:pt x="650240" y="415290"/>
                    <a:pt x="640080" y="429260"/>
                  </a:cubicBezTo>
                  <a:cubicBezTo>
                    <a:pt x="629920" y="444500"/>
                    <a:pt x="614680" y="455930"/>
                    <a:pt x="594360" y="464820"/>
                  </a:cubicBezTo>
                  <a:cubicBezTo>
                    <a:pt x="563880" y="477520"/>
                    <a:pt x="504190" y="494030"/>
                    <a:pt x="467360" y="486410"/>
                  </a:cubicBezTo>
                  <a:cubicBezTo>
                    <a:pt x="435610" y="480060"/>
                    <a:pt x="398780" y="459740"/>
                    <a:pt x="383540" y="434340"/>
                  </a:cubicBezTo>
                  <a:cubicBezTo>
                    <a:pt x="367030" y="407670"/>
                    <a:pt x="365760" y="354330"/>
                    <a:pt x="378460" y="325120"/>
                  </a:cubicBezTo>
                  <a:cubicBezTo>
                    <a:pt x="389890" y="297180"/>
                    <a:pt x="426720" y="273050"/>
                    <a:pt x="455930" y="261620"/>
                  </a:cubicBezTo>
                  <a:cubicBezTo>
                    <a:pt x="481330" y="251460"/>
                    <a:pt x="518160" y="270510"/>
                    <a:pt x="538480" y="256540"/>
                  </a:cubicBezTo>
                  <a:cubicBezTo>
                    <a:pt x="560070" y="243840"/>
                    <a:pt x="568960" y="212090"/>
                    <a:pt x="580390" y="182880"/>
                  </a:cubicBezTo>
                  <a:cubicBezTo>
                    <a:pt x="594360" y="146050"/>
                    <a:pt x="594360" y="83820"/>
                    <a:pt x="610870" y="53340"/>
                  </a:cubicBezTo>
                  <a:cubicBezTo>
                    <a:pt x="623570" y="33020"/>
                    <a:pt x="637540" y="17780"/>
                    <a:pt x="655320" y="10160"/>
                  </a:cubicBezTo>
                  <a:cubicBezTo>
                    <a:pt x="673100" y="1270"/>
                    <a:pt x="698500" y="0"/>
                    <a:pt x="717550" y="6350"/>
                  </a:cubicBezTo>
                  <a:cubicBezTo>
                    <a:pt x="735330" y="11430"/>
                    <a:pt x="754380" y="22860"/>
                    <a:pt x="765810" y="44450"/>
                  </a:cubicBezTo>
                  <a:cubicBezTo>
                    <a:pt x="788670" y="85090"/>
                    <a:pt x="781050" y="196850"/>
                    <a:pt x="782320" y="262890"/>
                  </a:cubicBezTo>
                  <a:cubicBezTo>
                    <a:pt x="784860" y="318770"/>
                    <a:pt x="789940" y="377190"/>
                    <a:pt x="781050" y="414020"/>
                  </a:cubicBezTo>
                  <a:cubicBezTo>
                    <a:pt x="775970" y="438150"/>
                    <a:pt x="767080" y="458470"/>
                    <a:pt x="754380" y="471170"/>
                  </a:cubicBezTo>
                  <a:cubicBezTo>
                    <a:pt x="745490" y="482600"/>
                    <a:pt x="731520" y="488950"/>
                    <a:pt x="718820" y="492760"/>
                  </a:cubicBezTo>
                  <a:cubicBezTo>
                    <a:pt x="704850" y="496570"/>
                    <a:pt x="690880" y="497840"/>
                    <a:pt x="675640" y="494030"/>
                  </a:cubicBezTo>
                  <a:cubicBezTo>
                    <a:pt x="659130" y="490220"/>
                    <a:pt x="640080" y="482600"/>
                    <a:pt x="623570" y="461010"/>
                  </a:cubicBezTo>
                  <a:cubicBezTo>
                    <a:pt x="585470" y="412750"/>
                    <a:pt x="525780" y="222250"/>
                    <a:pt x="524510" y="151130"/>
                  </a:cubicBezTo>
                  <a:cubicBezTo>
                    <a:pt x="523240" y="113030"/>
                    <a:pt x="534670" y="80010"/>
                    <a:pt x="548640" y="62230"/>
                  </a:cubicBezTo>
                  <a:cubicBezTo>
                    <a:pt x="558800" y="50800"/>
                    <a:pt x="571500" y="44450"/>
                    <a:pt x="586740" y="41910"/>
                  </a:cubicBezTo>
                  <a:cubicBezTo>
                    <a:pt x="603250" y="38100"/>
                    <a:pt x="632460" y="40640"/>
                    <a:pt x="648970" y="46990"/>
                  </a:cubicBezTo>
                  <a:cubicBezTo>
                    <a:pt x="662940" y="53340"/>
                    <a:pt x="673100" y="63500"/>
                    <a:pt x="681990" y="74930"/>
                  </a:cubicBezTo>
                  <a:cubicBezTo>
                    <a:pt x="689610" y="85090"/>
                    <a:pt x="695960" y="100330"/>
                    <a:pt x="698500" y="113030"/>
                  </a:cubicBezTo>
                  <a:cubicBezTo>
                    <a:pt x="699770" y="127000"/>
                    <a:pt x="698500" y="142240"/>
                    <a:pt x="694690" y="156210"/>
                  </a:cubicBezTo>
                  <a:cubicBezTo>
                    <a:pt x="689610" y="168910"/>
                    <a:pt x="671830" y="191770"/>
                    <a:pt x="670560" y="191770"/>
                  </a:cubicBezTo>
                  <a:cubicBezTo>
                    <a:pt x="670560" y="191770"/>
                    <a:pt x="692150" y="147320"/>
                    <a:pt x="695960" y="148590"/>
                  </a:cubicBezTo>
                  <a:cubicBezTo>
                    <a:pt x="701040" y="151130"/>
                    <a:pt x="695960" y="196850"/>
                    <a:pt x="692150" y="227330"/>
                  </a:cubicBezTo>
                  <a:cubicBezTo>
                    <a:pt x="687070" y="271780"/>
                    <a:pt x="689610" y="353060"/>
                    <a:pt x="661670" y="389890"/>
                  </a:cubicBezTo>
                  <a:cubicBezTo>
                    <a:pt x="637540" y="421640"/>
                    <a:pt x="579120" y="452120"/>
                    <a:pt x="546100" y="447040"/>
                  </a:cubicBezTo>
                  <a:cubicBezTo>
                    <a:pt x="518160" y="443230"/>
                    <a:pt x="494030" y="408940"/>
                    <a:pt x="476250" y="383540"/>
                  </a:cubicBezTo>
                  <a:cubicBezTo>
                    <a:pt x="458470" y="358140"/>
                    <a:pt x="430530" y="309880"/>
                    <a:pt x="439420" y="295910"/>
                  </a:cubicBezTo>
                  <a:cubicBezTo>
                    <a:pt x="450850" y="280670"/>
                    <a:pt x="534670" y="284480"/>
                    <a:pt x="547370" y="300990"/>
                  </a:cubicBezTo>
                  <a:cubicBezTo>
                    <a:pt x="557530" y="317500"/>
                    <a:pt x="532130" y="365760"/>
                    <a:pt x="515620" y="391160"/>
                  </a:cubicBezTo>
                  <a:cubicBezTo>
                    <a:pt x="499110" y="416560"/>
                    <a:pt x="477520" y="444500"/>
                    <a:pt x="445770" y="455930"/>
                  </a:cubicBezTo>
                  <a:cubicBezTo>
                    <a:pt x="405130" y="469900"/>
                    <a:pt x="325120" y="433070"/>
                    <a:pt x="284480" y="443230"/>
                  </a:cubicBezTo>
                  <a:cubicBezTo>
                    <a:pt x="255270" y="449580"/>
                    <a:pt x="236220" y="480060"/>
                    <a:pt x="215900" y="483870"/>
                  </a:cubicBezTo>
                  <a:cubicBezTo>
                    <a:pt x="201930" y="486410"/>
                    <a:pt x="187960" y="481330"/>
                    <a:pt x="175260" y="476250"/>
                  </a:cubicBezTo>
                  <a:cubicBezTo>
                    <a:pt x="162560" y="469900"/>
                    <a:pt x="151130" y="461010"/>
                    <a:pt x="142240" y="449580"/>
                  </a:cubicBezTo>
                  <a:cubicBezTo>
                    <a:pt x="134620" y="439420"/>
                    <a:pt x="128270" y="425450"/>
                    <a:pt x="125730" y="411480"/>
                  </a:cubicBezTo>
                  <a:cubicBezTo>
                    <a:pt x="123190" y="398780"/>
                    <a:pt x="124460" y="383540"/>
                    <a:pt x="129540" y="370840"/>
                  </a:cubicBezTo>
                  <a:cubicBezTo>
                    <a:pt x="133350" y="356870"/>
                    <a:pt x="140970" y="344170"/>
                    <a:pt x="151130" y="335280"/>
                  </a:cubicBezTo>
                  <a:cubicBezTo>
                    <a:pt x="161290" y="325120"/>
                    <a:pt x="168910" y="320040"/>
                    <a:pt x="186690" y="313690"/>
                  </a:cubicBezTo>
                  <a:cubicBezTo>
                    <a:pt x="226060" y="299720"/>
                    <a:pt x="337820" y="284480"/>
                    <a:pt x="391160" y="281940"/>
                  </a:cubicBezTo>
                  <a:cubicBezTo>
                    <a:pt x="422910" y="280670"/>
                    <a:pt x="468630" y="278130"/>
                    <a:pt x="471170" y="287020"/>
                  </a:cubicBezTo>
                  <a:cubicBezTo>
                    <a:pt x="472440" y="294640"/>
                    <a:pt x="429260" y="320040"/>
                    <a:pt x="406400" y="331470"/>
                  </a:cubicBezTo>
                  <a:cubicBezTo>
                    <a:pt x="382270" y="344170"/>
                    <a:pt x="359410" y="344170"/>
                    <a:pt x="331470" y="359410"/>
                  </a:cubicBezTo>
                  <a:cubicBezTo>
                    <a:pt x="288290" y="382270"/>
                    <a:pt x="224790" y="453390"/>
                    <a:pt x="177800" y="467360"/>
                  </a:cubicBezTo>
                  <a:cubicBezTo>
                    <a:pt x="143510" y="477520"/>
                    <a:pt x="109220" y="476250"/>
                    <a:pt x="82550" y="464820"/>
                  </a:cubicBezTo>
                  <a:cubicBezTo>
                    <a:pt x="55880" y="453390"/>
                    <a:pt x="30480" y="425450"/>
                    <a:pt x="17780" y="400050"/>
                  </a:cubicBezTo>
                  <a:cubicBezTo>
                    <a:pt x="5080" y="375920"/>
                    <a:pt x="3810" y="346710"/>
                    <a:pt x="1270" y="317500"/>
                  </a:cubicBezTo>
                  <a:cubicBezTo>
                    <a:pt x="0" y="283210"/>
                    <a:pt x="3810" y="231140"/>
                    <a:pt x="11430" y="204470"/>
                  </a:cubicBezTo>
                  <a:cubicBezTo>
                    <a:pt x="16510" y="187960"/>
                    <a:pt x="22860" y="177800"/>
                    <a:pt x="31750" y="167640"/>
                  </a:cubicBezTo>
                  <a:cubicBezTo>
                    <a:pt x="40640" y="157480"/>
                    <a:pt x="53340" y="148590"/>
                    <a:pt x="66040" y="144780"/>
                  </a:cubicBezTo>
                  <a:cubicBezTo>
                    <a:pt x="78740" y="139700"/>
                    <a:pt x="93980" y="137160"/>
                    <a:pt x="106680" y="139700"/>
                  </a:cubicBezTo>
                  <a:cubicBezTo>
                    <a:pt x="120650" y="140970"/>
                    <a:pt x="134620" y="146050"/>
                    <a:pt x="146050" y="153670"/>
                  </a:cubicBezTo>
                  <a:cubicBezTo>
                    <a:pt x="157480" y="161290"/>
                    <a:pt x="167640" y="172720"/>
                    <a:pt x="173990" y="185420"/>
                  </a:cubicBezTo>
                  <a:cubicBezTo>
                    <a:pt x="180340" y="196850"/>
                    <a:pt x="181610" y="207010"/>
                    <a:pt x="182880" y="226060"/>
                  </a:cubicBezTo>
                  <a:cubicBezTo>
                    <a:pt x="187960" y="269240"/>
                    <a:pt x="193040" y="400050"/>
                    <a:pt x="173990" y="443230"/>
                  </a:cubicBezTo>
                  <a:cubicBezTo>
                    <a:pt x="165100" y="466090"/>
                    <a:pt x="149860" y="478790"/>
                    <a:pt x="132080" y="486410"/>
                  </a:cubicBezTo>
                  <a:cubicBezTo>
                    <a:pt x="115570" y="494030"/>
                    <a:pt x="90170" y="496570"/>
                    <a:pt x="72390" y="490220"/>
                  </a:cubicBezTo>
                  <a:cubicBezTo>
                    <a:pt x="54610" y="485140"/>
                    <a:pt x="34290" y="469900"/>
                    <a:pt x="24130" y="454660"/>
                  </a:cubicBezTo>
                  <a:cubicBezTo>
                    <a:pt x="15240" y="438150"/>
                    <a:pt x="11430" y="420370"/>
                    <a:pt x="12700" y="394970"/>
                  </a:cubicBezTo>
                  <a:cubicBezTo>
                    <a:pt x="17780" y="342900"/>
                    <a:pt x="73660" y="199390"/>
                    <a:pt x="99060" y="161290"/>
                  </a:cubicBezTo>
                  <a:cubicBezTo>
                    <a:pt x="110490" y="146050"/>
                    <a:pt x="116840" y="140970"/>
                    <a:pt x="129540" y="134620"/>
                  </a:cubicBezTo>
                  <a:cubicBezTo>
                    <a:pt x="146050" y="128270"/>
                    <a:pt x="171450" y="125730"/>
                    <a:pt x="189230" y="129540"/>
                  </a:cubicBezTo>
                  <a:cubicBezTo>
                    <a:pt x="201930" y="132080"/>
                    <a:pt x="213360" y="138430"/>
                    <a:pt x="223520" y="148590"/>
                  </a:cubicBezTo>
                  <a:cubicBezTo>
                    <a:pt x="234950" y="160020"/>
                    <a:pt x="248920" y="182880"/>
                    <a:pt x="250190" y="200660"/>
                  </a:cubicBezTo>
                  <a:cubicBezTo>
                    <a:pt x="252730" y="219710"/>
                    <a:pt x="248920" y="241300"/>
                    <a:pt x="234950" y="257810"/>
                  </a:cubicBezTo>
                  <a:cubicBezTo>
                    <a:pt x="215900" y="281940"/>
                    <a:pt x="147320" y="325120"/>
                    <a:pt x="129540" y="313690"/>
                  </a:cubicBezTo>
                  <a:cubicBezTo>
                    <a:pt x="110490" y="302260"/>
                    <a:pt x="127000" y="208280"/>
                    <a:pt x="133350" y="172720"/>
                  </a:cubicBezTo>
                  <a:cubicBezTo>
                    <a:pt x="137160" y="151130"/>
                    <a:pt x="143510" y="133350"/>
                    <a:pt x="152400" y="121920"/>
                  </a:cubicBezTo>
                  <a:cubicBezTo>
                    <a:pt x="161290" y="111760"/>
                    <a:pt x="171450" y="104140"/>
                    <a:pt x="182880" y="100330"/>
                  </a:cubicBezTo>
                  <a:cubicBezTo>
                    <a:pt x="198120" y="95250"/>
                    <a:pt x="223520" y="95250"/>
                    <a:pt x="238760" y="100330"/>
                  </a:cubicBezTo>
                  <a:cubicBezTo>
                    <a:pt x="251460" y="104140"/>
                    <a:pt x="261620" y="111760"/>
                    <a:pt x="269240" y="121920"/>
                  </a:cubicBezTo>
                  <a:cubicBezTo>
                    <a:pt x="279400" y="133350"/>
                    <a:pt x="288290" y="172720"/>
                    <a:pt x="288290" y="172720"/>
                  </a:cubicBezTo>
                </a:path>
              </a:pathLst>
            </a:custGeom>
            <a:solidFill>
              <a:srgbClr val="FFFFFF"/>
            </a:solidFill>
            <a:ln cap="sq">
              <a:noFill/>
              <a:prstDash val="solid"/>
              <a:miter/>
            </a:ln>
          </p:spPr>
          <p:txBody>
            <a:bodyPr/>
            <a:lstStyle/>
            <a:p>
              <a:endParaRPr lang="en-US"/>
            </a:p>
          </p:txBody>
        </p:sp>
      </p:grpSp>
      <p:grpSp>
        <p:nvGrpSpPr>
          <p:cNvPr id="12" name="Group 12"/>
          <p:cNvGrpSpPr/>
          <p:nvPr/>
        </p:nvGrpSpPr>
        <p:grpSpPr>
          <a:xfrm>
            <a:off x="2705100" y="5110162"/>
            <a:ext cx="389572" cy="406718"/>
            <a:chOff x="0" y="0"/>
            <a:chExt cx="519430" cy="542290"/>
          </a:xfrm>
        </p:grpSpPr>
        <p:sp>
          <p:nvSpPr>
            <p:cNvPr id="13" name="Freeform 13"/>
            <p:cNvSpPr/>
            <p:nvPr/>
          </p:nvSpPr>
          <p:spPr>
            <a:xfrm>
              <a:off x="46990" y="44450"/>
              <a:ext cx="424180" cy="453390"/>
            </a:xfrm>
            <a:custGeom>
              <a:avLst/>
              <a:gdLst/>
              <a:ahLst/>
              <a:cxnLst/>
              <a:rect l="l" t="t" r="r" b="b"/>
              <a:pathLst>
                <a:path w="424180" h="453390">
                  <a:moveTo>
                    <a:pt x="113030" y="96520"/>
                  </a:moveTo>
                  <a:cubicBezTo>
                    <a:pt x="361950" y="124460"/>
                    <a:pt x="372110" y="139700"/>
                    <a:pt x="378460" y="156210"/>
                  </a:cubicBezTo>
                  <a:cubicBezTo>
                    <a:pt x="383540" y="172720"/>
                    <a:pt x="382270" y="196850"/>
                    <a:pt x="377190" y="212090"/>
                  </a:cubicBezTo>
                  <a:cubicBezTo>
                    <a:pt x="372110" y="224790"/>
                    <a:pt x="365760" y="234950"/>
                    <a:pt x="354330" y="242570"/>
                  </a:cubicBezTo>
                  <a:cubicBezTo>
                    <a:pt x="341630" y="252730"/>
                    <a:pt x="320040" y="250190"/>
                    <a:pt x="302260" y="261620"/>
                  </a:cubicBezTo>
                  <a:cubicBezTo>
                    <a:pt x="274320" y="279400"/>
                    <a:pt x="242570" y="327660"/>
                    <a:pt x="210820" y="355600"/>
                  </a:cubicBezTo>
                  <a:cubicBezTo>
                    <a:pt x="180340" y="381000"/>
                    <a:pt x="143510" y="412750"/>
                    <a:pt x="114300" y="421640"/>
                  </a:cubicBezTo>
                  <a:cubicBezTo>
                    <a:pt x="93980" y="429260"/>
                    <a:pt x="74930" y="430530"/>
                    <a:pt x="57150" y="424180"/>
                  </a:cubicBezTo>
                  <a:cubicBezTo>
                    <a:pt x="40640" y="419100"/>
                    <a:pt x="21590" y="403860"/>
                    <a:pt x="12700" y="388620"/>
                  </a:cubicBezTo>
                  <a:cubicBezTo>
                    <a:pt x="3810" y="372110"/>
                    <a:pt x="0" y="349250"/>
                    <a:pt x="3810" y="331470"/>
                  </a:cubicBezTo>
                  <a:cubicBezTo>
                    <a:pt x="7620" y="313690"/>
                    <a:pt x="17780" y="297180"/>
                    <a:pt x="34290" y="283210"/>
                  </a:cubicBezTo>
                  <a:cubicBezTo>
                    <a:pt x="57150" y="264160"/>
                    <a:pt x="99060" y="250190"/>
                    <a:pt x="139700" y="241300"/>
                  </a:cubicBezTo>
                  <a:cubicBezTo>
                    <a:pt x="191770" y="228600"/>
                    <a:pt x="276860" y="215900"/>
                    <a:pt x="325120" y="227330"/>
                  </a:cubicBezTo>
                  <a:cubicBezTo>
                    <a:pt x="359410" y="236220"/>
                    <a:pt x="389890" y="254000"/>
                    <a:pt x="405130" y="275590"/>
                  </a:cubicBezTo>
                  <a:cubicBezTo>
                    <a:pt x="420370" y="297180"/>
                    <a:pt x="424180" y="327660"/>
                    <a:pt x="421640" y="353060"/>
                  </a:cubicBezTo>
                  <a:cubicBezTo>
                    <a:pt x="417830" y="381000"/>
                    <a:pt x="402590" y="419100"/>
                    <a:pt x="382270" y="434340"/>
                  </a:cubicBezTo>
                  <a:cubicBezTo>
                    <a:pt x="363220" y="448310"/>
                    <a:pt x="330200" y="453390"/>
                    <a:pt x="306070" y="445770"/>
                  </a:cubicBezTo>
                  <a:cubicBezTo>
                    <a:pt x="276860" y="438150"/>
                    <a:pt x="245110" y="401320"/>
                    <a:pt x="223520" y="374650"/>
                  </a:cubicBezTo>
                  <a:cubicBezTo>
                    <a:pt x="204470" y="347980"/>
                    <a:pt x="191770" y="322580"/>
                    <a:pt x="181610" y="287020"/>
                  </a:cubicBezTo>
                  <a:cubicBezTo>
                    <a:pt x="168910" y="237490"/>
                    <a:pt x="158750" y="144780"/>
                    <a:pt x="165100" y="99060"/>
                  </a:cubicBezTo>
                  <a:cubicBezTo>
                    <a:pt x="167640" y="73660"/>
                    <a:pt x="175260" y="53340"/>
                    <a:pt x="186690" y="38100"/>
                  </a:cubicBezTo>
                  <a:cubicBezTo>
                    <a:pt x="195580" y="26670"/>
                    <a:pt x="205740" y="19050"/>
                    <a:pt x="218440" y="13970"/>
                  </a:cubicBezTo>
                  <a:cubicBezTo>
                    <a:pt x="234950" y="7620"/>
                    <a:pt x="261620" y="3810"/>
                    <a:pt x="279400" y="10160"/>
                  </a:cubicBezTo>
                  <a:cubicBezTo>
                    <a:pt x="297180" y="15240"/>
                    <a:pt x="317500" y="30480"/>
                    <a:pt x="327660" y="46990"/>
                  </a:cubicBezTo>
                  <a:cubicBezTo>
                    <a:pt x="337820" y="63500"/>
                    <a:pt x="346710" y="87630"/>
                    <a:pt x="339090" y="106680"/>
                  </a:cubicBezTo>
                  <a:cubicBezTo>
                    <a:pt x="326390" y="137160"/>
                    <a:pt x="255270" y="187960"/>
                    <a:pt x="217170" y="195580"/>
                  </a:cubicBezTo>
                  <a:cubicBezTo>
                    <a:pt x="190500" y="201930"/>
                    <a:pt x="157480" y="194310"/>
                    <a:pt x="138430" y="179070"/>
                  </a:cubicBezTo>
                  <a:cubicBezTo>
                    <a:pt x="120650" y="163830"/>
                    <a:pt x="106680" y="128270"/>
                    <a:pt x="107950" y="104140"/>
                  </a:cubicBezTo>
                  <a:cubicBezTo>
                    <a:pt x="110490" y="81280"/>
                    <a:pt x="132080" y="48260"/>
                    <a:pt x="153670" y="38100"/>
                  </a:cubicBezTo>
                  <a:cubicBezTo>
                    <a:pt x="173990" y="26670"/>
                    <a:pt x="213360" y="25400"/>
                    <a:pt x="233680" y="36830"/>
                  </a:cubicBezTo>
                  <a:cubicBezTo>
                    <a:pt x="255270" y="48260"/>
                    <a:pt x="276860" y="80010"/>
                    <a:pt x="279400" y="102870"/>
                  </a:cubicBezTo>
                  <a:cubicBezTo>
                    <a:pt x="281940" y="127000"/>
                    <a:pt x="265430" y="162560"/>
                    <a:pt x="250190" y="177800"/>
                  </a:cubicBezTo>
                  <a:cubicBezTo>
                    <a:pt x="237490" y="191770"/>
                    <a:pt x="217170" y="198120"/>
                    <a:pt x="199390" y="199390"/>
                  </a:cubicBezTo>
                  <a:cubicBezTo>
                    <a:pt x="181610" y="200660"/>
                    <a:pt x="161290" y="195580"/>
                    <a:pt x="146050" y="184150"/>
                  </a:cubicBezTo>
                  <a:cubicBezTo>
                    <a:pt x="128270" y="171450"/>
                    <a:pt x="107950" y="137160"/>
                    <a:pt x="107950" y="114300"/>
                  </a:cubicBezTo>
                  <a:cubicBezTo>
                    <a:pt x="107950" y="90170"/>
                    <a:pt x="124460" y="59690"/>
                    <a:pt x="144780" y="41910"/>
                  </a:cubicBezTo>
                  <a:cubicBezTo>
                    <a:pt x="171450" y="20320"/>
                    <a:pt x="259080" y="0"/>
                    <a:pt x="262890" y="6350"/>
                  </a:cubicBezTo>
                  <a:cubicBezTo>
                    <a:pt x="265430" y="11430"/>
                    <a:pt x="175260" y="80010"/>
                    <a:pt x="170180" y="76200"/>
                  </a:cubicBezTo>
                  <a:cubicBezTo>
                    <a:pt x="166370" y="73660"/>
                    <a:pt x="177800" y="49530"/>
                    <a:pt x="186690" y="38100"/>
                  </a:cubicBezTo>
                  <a:cubicBezTo>
                    <a:pt x="194310" y="27940"/>
                    <a:pt x="207010" y="19050"/>
                    <a:pt x="218440" y="13970"/>
                  </a:cubicBezTo>
                  <a:cubicBezTo>
                    <a:pt x="231140" y="7620"/>
                    <a:pt x="245110" y="3810"/>
                    <a:pt x="259080" y="6350"/>
                  </a:cubicBezTo>
                  <a:cubicBezTo>
                    <a:pt x="276860" y="7620"/>
                    <a:pt x="300990" y="17780"/>
                    <a:pt x="314960" y="30480"/>
                  </a:cubicBezTo>
                  <a:cubicBezTo>
                    <a:pt x="327660" y="44450"/>
                    <a:pt x="335280" y="63500"/>
                    <a:pt x="340360" y="86360"/>
                  </a:cubicBezTo>
                  <a:cubicBezTo>
                    <a:pt x="347980" y="121920"/>
                    <a:pt x="330200" y="186690"/>
                    <a:pt x="340360" y="226060"/>
                  </a:cubicBezTo>
                  <a:cubicBezTo>
                    <a:pt x="349250" y="260350"/>
                    <a:pt x="398780" y="299720"/>
                    <a:pt x="389890" y="314960"/>
                  </a:cubicBezTo>
                  <a:cubicBezTo>
                    <a:pt x="381000" y="330200"/>
                    <a:pt x="302260" y="302260"/>
                    <a:pt x="288290" y="317500"/>
                  </a:cubicBezTo>
                  <a:cubicBezTo>
                    <a:pt x="276860" y="331470"/>
                    <a:pt x="309880" y="379730"/>
                    <a:pt x="298450" y="393700"/>
                  </a:cubicBezTo>
                  <a:cubicBezTo>
                    <a:pt x="285750" y="407670"/>
                    <a:pt x="243840" y="391160"/>
                    <a:pt x="212090" y="396240"/>
                  </a:cubicBezTo>
                  <a:cubicBezTo>
                    <a:pt x="171450" y="401320"/>
                    <a:pt x="111760" y="434340"/>
                    <a:pt x="76200" y="427990"/>
                  </a:cubicBezTo>
                  <a:cubicBezTo>
                    <a:pt x="50800" y="424180"/>
                    <a:pt x="25400" y="406400"/>
                    <a:pt x="12700" y="388620"/>
                  </a:cubicBezTo>
                  <a:cubicBezTo>
                    <a:pt x="2540" y="372110"/>
                    <a:pt x="1270" y="347980"/>
                    <a:pt x="3810" y="331470"/>
                  </a:cubicBezTo>
                  <a:cubicBezTo>
                    <a:pt x="6350" y="318770"/>
                    <a:pt x="8890" y="311150"/>
                    <a:pt x="20320" y="297180"/>
                  </a:cubicBezTo>
                  <a:cubicBezTo>
                    <a:pt x="48260" y="262890"/>
                    <a:pt x="156210" y="186690"/>
                    <a:pt x="210820" y="152400"/>
                  </a:cubicBezTo>
                  <a:cubicBezTo>
                    <a:pt x="246380" y="130810"/>
                    <a:pt x="276860" y="104140"/>
                    <a:pt x="304800" y="104140"/>
                  </a:cubicBezTo>
                  <a:cubicBezTo>
                    <a:pt x="328930" y="104140"/>
                    <a:pt x="356870" y="120650"/>
                    <a:pt x="369570" y="139700"/>
                  </a:cubicBezTo>
                  <a:cubicBezTo>
                    <a:pt x="381000" y="157480"/>
                    <a:pt x="384810" y="191770"/>
                    <a:pt x="377190" y="212090"/>
                  </a:cubicBezTo>
                  <a:cubicBezTo>
                    <a:pt x="368300" y="232410"/>
                    <a:pt x="347980" y="250190"/>
                    <a:pt x="321310" y="259080"/>
                  </a:cubicBezTo>
                  <a:cubicBezTo>
                    <a:pt x="271780" y="276860"/>
                    <a:pt x="132080" y="265430"/>
                    <a:pt x="86360" y="248920"/>
                  </a:cubicBezTo>
                  <a:cubicBezTo>
                    <a:pt x="63500" y="240030"/>
                    <a:pt x="52070" y="229870"/>
                    <a:pt x="43180" y="214630"/>
                  </a:cubicBezTo>
                  <a:cubicBezTo>
                    <a:pt x="34290" y="200660"/>
                    <a:pt x="29210" y="177800"/>
                    <a:pt x="33020" y="161290"/>
                  </a:cubicBezTo>
                  <a:cubicBezTo>
                    <a:pt x="35560" y="143510"/>
                    <a:pt x="46990" y="124460"/>
                    <a:pt x="60960" y="113030"/>
                  </a:cubicBezTo>
                  <a:cubicBezTo>
                    <a:pt x="74930" y="102870"/>
                    <a:pt x="113030" y="96520"/>
                    <a:pt x="113030" y="96520"/>
                  </a:cubicBezTo>
                </a:path>
              </a:pathLst>
            </a:custGeom>
            <a:solidFill>
              <a:srgbClr val="FFFFFF"/>
            </a:solidFill>
            <a:ln cap="sq">
              <a:noFill/>
              <a:prstDash val="solid"/>
              <a:miter/>
            </a:ln>
          </p:spPr>
          <p:txBody>
            <a:bodyPr/>
            <a:lstStyle/>
            <a:p>
              <a:endParaRPr lang="en-US"/>
            </a:p>
          </p:txBody>
        </p:sp>
      </p:grpSp>
      <p:grpSp>
        <p:nvGrpSpPr>
          <p:cNvPr id="14" name="Group 14"/>
          <p:cNvGrpSpPr/>
          <p:nvPr/>
        </p:nvGrpSpPr>
        <p:grpSpPr>
          <a:xfrm>
            <a:off x="1527810" y="5101590"/>
            <a:ext cx="934402" cy="425768"/>
            <a:chOff x="0" y="0"/>
            <a:chExt cx="1245870" cy="567690"/>
          </a:xfrm>
        </p:grpSpPr>
        <p:sp>
          <p:nvSpPr>
            <p:cNvPr id="15" name="Freeform 15"/>
            <p:cNvSpPr/>
            <p:nvPr/>
          </p:nvSpPr>
          <p:spPr>
            <a:xfrm>
              <a:off x="48260" y="30480"/>
              <a:ext cx="1146810" cy="492760"/>
            </a:xfrm>
            <a:custGeom>
              <a:avLst/>
              <a:gdLst/>
              <a:ahLst/>
              <a:cxnLst/>
              <a:rect l="l" t="t" r="r" b="b"/>
              <a:pathLst>
                <a:path w="1146810" h="492760">
                  <a:moveTo>
                    <a:pt x="1056640" y="279400"/>
                  </a:moveTo>
                  <a:cubicBezTo>
                    <a:pt x="795020" y="259080"/>
                    <a:pt x="781050" y="232410"/>
                    <a:pt x="777240" y="210820"/>
                  </a:cubicBezTo>
                  <a:cubicBezTo>
                    <a:pt x="774700" y="189230"/>
                    <a:pt x="789940" y="156210"/>
                    <a:pt x="803910" y="140970"/>
                  </a:cubicBezTo>
                  <a:cubicBezTo>
                    <a:pt x="817880" y="128270"/>
                    <a:pt x="838200" y="119380"/>
                    <a:pt x="857250" y="120650"/>
                  </a:cubicBezTo>
                  <a:cubicBezTo>
                    <a:pt x="881380" y="121920"/>
                    <a:pt x="905510" y="138430"/>
                    <a:pt x="934720" y="160020"/>
                  </a:cubicBezTo>
                  <a:cubicBezTo>
                    <a:pt x="986790" y="199390"/>
                    <a:pt x="1135380" y="339090"/>
                    <a:pt x="1126490" y="355600"/>
                  </a:cubicBezTo>
                  <a:cubicBezTo>
                    <a:pt x="1120140" y="365760"/>
                    <a:pt x="1065530" y="331470"/>
                    <a:pt x="1042670" y="340360"/>
                  </a:cubicBezTo>
                  <a:cubicBezTo>
                    <a:pt x="1017270" y="349250"/>
                    <a:pt x="1007110" y="400050"/>
                    <a:pt x="981710" y="414020"/>
                  </a:cubicBezTo>
                  <a:cubicBezTo>
                    <a:pt x="956310" y="426720"/>
                    <a:pt x="929640" y="427990"/>
                    <a:pt x="891540" y="419100"/>
                  </a:cubicBezTo>
                  <a:cubicBezTo>
                    <a:pt x="808990" y="402590"/>
                    <a:pt x="615950" y="269240"/>
                    <a:pt x="532130" y="238760"/>
                  </a:cubicBezTo>
                  <a:cubicBezTo>
                    <a:pt x="490220" y="223520"/>
                    <a:pt x="473710" y="219710"/>
                    <a:pt x="433070" y="217170"/>
                  </a:cubicBezTo>
                  <a:cubicBezTo>
                    <a:pt x="368300" y="210820"/>
                    <a:pt x="248920" y="237490"/>
                    <a:pt x="179070" y="227330"/>
                  </a:cubicBezTo>
                  <a:cubicBezTo>
                    <a:pt x="128270" y="219710"/>
                    <a:pt x="77470" y="200660"/>
                    <a:pt x="49530" y="184150"/>
                  </a:cubicBezTo>
                  <a:cubicBezTo>
                    <a:pt x="34290" y="176530"/>
                    <a:pt x="25400" y="170180"/>
                    <a:pt x="17780" y="157480"/>
                  </a:cubicBezTo>
                  <a:cubicBezTo>
                    <a:pt x="8890" y="142240"/>
                    <a:pt x="0" y="116840"/>
                    <a:pt x="2540" y="97790"/>
                  </a:cubicBezTo>
                  <a:cubicBezTo>
                    <a:pt x="5080" y="77470"/>
                    <a:pt x="16510" y="54610"/>
                    <a:pt x="30480" y="41910"/>
                  </a:cubicBezTo>
                  <a:cubicBezTo>
                    <a:pt x="45720" y="29210"/>
                    <a:pt x="57150" y="25400"/>
                    <a:pt x="88900" y="20320"/>
                  </a:cubicBezTo>
                  <a:cubicBezTo>
                    <a:pt x="200660" y="0"/>
                    <a:pt x="791210" y="10160"/>
                    <a:pt x="882650" y="43180"/>
                  </a:cubicBezTo>
                  <a:cubicBezTo>
                    <a:pt x="905510" y="50800"/>
                    <a:pt x="911860" y="58420"/>
                    <a:pt x="919480" y="71120"/>
                  </a:cubicBezTo>
                  <a:cubicBezTo>
                    <a:pt x="928370" y="82550"/>
                    <a:pt x="934720" y="100330"/>
                    <a:pt x="932180" y="115570"/>
                  </a:cubicBezTo>
                  <a:cubicBezTo>
                    <a:pt x="929640" y="134620"/>
                    <a:pt x="913130" y="162560"/>
                    <a:pt x="897890" y="173990"/>
                  </a:cubicBezTo>
                  <a:cubicBezTo>
                    <a:pt x="885190" y="182880"/>
                    <a:pt x="867410" y="186690"/>
                    <a:pt x="852170" y="184150"/>
                  </a:cubicBezTo>
                  <a:cubicBezTo>
                    <a:pt x="833120" y="180340"/>
                    <a:pt x="806450" y="161290"/>
                    <a:pt x="796290" y="144780"/>
                  </a:cubicBezTo>
                  <a:cubicBezTo>
                    <a:pt x="787400" y="132080"/>
                    <a:pt x="784860" y="114300"/>
                    <a:pt x="788670" y="99060"/>
                  </a:cubicBezTo>
                  <a:cubicBezTo>
                    <a:pt x="792480" y="81280"/>
                    <a:pt x="811530" y="54610"/>
                    <a:pt x="829310" y="45720"/>
                  </a:cubicBezTo>
                  <a:cubicBezTo>
                    <a:pt x="848360" y="36830"/>
                    <a:pt x="880110" y="40640"/>
                    <a:pt x="897890" y="49530"/>
                  </a:cubicBezTo>
                  <a:cubicBezTo>
                    <a:pt x="911860" y="55880"/>
                    <a:pt x="922020" y="71120"/>
                    <a:pt x="927100" y="85090"/>
                  </a:cubicBezTo>
                  <a:cubicBezTo>
                    <a:pt x="932180" y="97790"/>
                    <a:pt x="933450" y="116840"/>
                    <a:pt x="929640" y="130810"/>
                  </a:cubicBezTo>
                  <a:cubicBezTo>
                    <a:pt x="925830" y="144780"/>
                    <a:pt x="915670" y="160020"/>
                    <a:pt x="904240" y="168910"/>
                  </a:cubicBezTo>
                  <a:cubicBezTo>
                    <a:pt x="891540" y="177800"/>
                    <a:pt x="883920" y="180340"/>
                    <a:pt x="859790" y="184150"/>
                  </a:cubicBezTo>
                  <a:cubicBezTo>
                    <a:pt x="764540" y="200660"/>
                    <a:pt x="251460" y="199390"/>
                    <a:pt x="129540" y="193040"/>
                  </a:cubicBezTo>
                  <a:cubicBezTo>
                    <a:pt x="88900" y="191770"/>
                    <a:pt x="69850" y="195580"/>
                    <a:pt x="49530" y="184150"/>
                  </a:cubicBezTo>
                  <a:cubicBezTo>
                    <a:pt x="30480" y="175260"/>
                    <a:pt x="15240" y="156210"/>
                    <a:pt x="7620" y="138430"/>
                  </a:cubicBezTo>
                  <a:cubicBezTo>
                    <a:pt x="1270" y="120650"/>
                    <a:pt x="2540" y="93980"/>
                    <a:pt x="7620" y="76200"/>
                  </a:cubicBezTo>
                  <a:cubicBezTo>
                    <a:pt x="11430" y="62230"/>
                    <a:pt x="20320" y="50800"/>
                    <a:pt x="30480" y="41910"/>
                  </a:cubicBezTo>
                  <a:cubicBezTo>
                    <a:pt x="40640" y="33020"/>
                    <a:pt x="54610" y="25400"/>
                    <a:pt x="67310" y="22860"/>
                  </a:cubicBezTo>
                  <a:cubicBezTo>
                    <a:pt x="81280" y="19050"/>
                    <a:pt x="92710" y="19050"/>
                    <a:pt x="109220" y="21590"/>
                  </a:cubicBezTo>
                  <a:cubicBezTo>
                    <a:pt x="137160" y="26670"/>
                    <a:pt x="173990" y="53340"/>
                    <a:pt x="213360" y="58420"/>
                  </a:cubicBezTo>
                  <a:cubicBezTo>
                    <a:pt x="262890" y="64770"/>
                    <a:pt x="325120" y="44450"/>
                    <a:pt x="379730" y="45720"/>
                  </a:cubicBezTo>
                  <a:cubicBezTo>
                    <a:pt x="434340" y="46990"/>
                    <a:pt x="492760" y="54610"/>
                    <a:pt x="541020" y="67310"/>
                  </a:cubicBezTo>
                  <a:cubicBezTo>
                    <a:pt x="582930" y="77470"/>
                    <a:pt x="609600" y="88900"/>
                    <a:pt x="655320" y="109220"/>
                  </a:cubicBezTo>
                  <a:cubicBezTo>
                    <a:pt x="728980" y="142240"/>
                    <a:pt x="868680" y="232410"/>
                    <a:pt x="938530" y="256540"/>
                  </a:cubicBezTo>
                  <a:cubicBezTo>
                    <a:pt x="976630" y="270510"/>
                    <a:pt x="1003300" y="264160"/>
                    <a:pt x="1031240" y="274320"/>
                  </a:cubicBezTo>
                  <a:cubicBezTo>
                    <a:pt x="1056640" y="283210"/>
                    <a:pt x="1084580" y="294640"/>
                    <a:pt x="1103630" y="313690"/>
                  </a:cubicBezTo>
                  <a:cubicBezTo>
                    <a:pt x="1122680" y="334010"/>
                    <a:pt x="1146810" y="367030"/>
                    <a:pt x="1145540" y="393700"/>
                  </a:cubicBezTo>
                  <a:cubicBezTo>
                    <a:pt x="1144270" y="424180"/>
                    <a:pt x="1112520" y="477520"/>
                    <a:pt x="1085850" y="485140"/>
                  </a:cubicBezTo>
                  <a:cubicBezTo>
                    <a:pt x="1059180" y="492760"/>
                    <a:pt x="1017270" y="466090"/>
                    <a:pt x="984250" y="440690"/>
                  </a:cubicBezTo>
                  <a:cubicBezTo>
                    <a:pt x="939800" y="406400"/>
                    <a:pt x="894080" y="308610"/>
                    <a:pt x="857250" y="281940"/>
                  </a:cubicBezTo>
                  <a:cubicBezTo>
                    <a:pt x="838200" y="266700"/>
                    <a:pt x="817880" y="273050"/>
                    <a:pt x="803910" y="261620"/>
                  </a:cubicBezTo>
                  <a:cubicBezTo>
                    <a:pt x="791210" y="248920"/>
                    <a:pt x="779780" y="228600"/>
                    <a:pt x="777240" y="210820"/>
                  </a:cubicBezTo>
                  <a:cubicBezTo>
                    <a:pt x="775970" y="193040"/>
                    <a:pt x="781050" y="170180"/>
                    <a:pt x="791210" y="154940"/>
                  </a:cubicBezTo>
                  <a:cubicBezTo>
                    <a:pt x="801370" y="140970"/>
                    <a:pt x="815340" y="129540"/>
                    <a:pt x="838200" y="123190"/>
                  </a:cubicBezTo>
                  <a:cubicBezTo>
                    <a:pt x="885190" y="107950"/>
                    <a:pt x="1028700" y="110490"/>
                    <a:pt x="1075690" y="125730"/>
                  </a:cubicBezTo>
                  <a:cubicBezTo>
                    <a:pt x="1098550" y="132080"/>
                    <a:pt x="1111250" y="142240"/>
                    <a:pt x="1121410" y="156210"/>
                  </a:cubicBezTo>
                  <a:cubicBezTo>
                    <a:pt x="1130300" y="170180"/>
                    <a:pt x="1136650" y="193040"/>
                    <a:pt x="1134110" y="210820"/>
                  </a:cubicBezTo>
                  <a:cubicBezTo>
                    <a:pt x="1131570" y="227330"/>
                    <a:pt x="1121410" y="247650"/>
                    <a:pt x="1108710" y="259080"/>
                  </a:cubicBezTo>
                  <a:cubicBezTo>
                    <a:pt x="1096010" y="270510"/>
                    <a:pt x="1056640" y="279400"/>
                    <a:pt x="1056640" y="279400"/>
                  </a:cubicBezTo>
                </a:path>
              </a:pathLst>
            </a:custGeom>
            <a:solidFill>
              <a:srgbClr val="FFFFFF"/>
            </a:solidFill>
            <a:ln cap="sq">
              <a:noFill/>
              <a:prstDash val="solid"/>
              <a:miter/>
            </a:ln>
          </p:spPr>
          <p:txBody>
            <a:bodyPr/>
            <a:lstStyle/>
            <a:p>
              <a:endParaRPr lang="en-US"/>
            </a:p>
          </p:txBody>
        </p:sp>
      </p:grpSp>
      <p:grpSp>
        <p:nvGrpSpPr>
          <p:cNvPr id="16" name="Group 16"/>
          <p:cNvGrpSpPr/>
          <p:nvPr/>
        </p:nvGrpSpPr>
        <p:grpSpPr>
          <a:xfrm>
            <a:off x="4277678" y="5064442"/>
            <a:ext cx="1969770" cy="522922"/>
            <a:chOff x="0" y="0"/>
            <a:chExt cx="2626360" cy="697230"/>
          </a:xfrm>
        </p:grpSpPr>
        <p:sp>
          <p:nvSpPr>
            <p:cNvPr id="17" name="Freeform 17"/>
            <p:cNvSpPr/>
            <p:nvPr/>
          </p:nvSpPr>
          <p:spPr>
            <a:xfrm>
              <a:off x="50800" y="38100"/>
              <a:ext cx="2536190" cy="608330"/>
            </a:xfrm>
            <a:custGeom>
              <a:avLst/>
              <a:gdLst/>
              <a:ahLst/>
              <a:cxnLst/>
              <a:rect l="l" t="t" r="r" b="b"/>
              <a:pathLst>
                <a:path w="2536190" h="608330">
                  <a:moveTo>
                    <a:pt x="0" y="119380"/>
                  </a:moveTo>
                  <a:cubicBezTo>
                    <a:pt x="3810" y="95250"/>
                    <a:pt x="6350" y="90170"/>
                    <a:pt x="10160" y="85090"/>
                  </a:cubicBezTo>
                  <a:cubicBezTo>
                    <a:pt x="12700" y="80010"/>
                    <a:pt x="16510" y="74930"/>
                    <a:pt x="20320" y="69850"/>
                  </a:cubicBezTo>
                  <a:cubicBezTo>
                    <a:pt x="24130" y="66040"/>
                    <a:pt x="29210" y="62230"/>
                    <a:pt x="34290" y="58420"/>
                  </a:cubicBezTo>
                  <a:cubicBezTo>
                    <a:pt x="39370" y="55880"/>
                    <a:pt x="45720" y="53340"/>
                    <a:pt x="50800" y="50800"/>
                  </a:cubicBezTo>
                  <a:cubicBezTo>
                    <a:pt x="55880" y="49530"/>
                    <a:pt x="62230" y="48260"/>
                    <a:pt x="68580" y="48260"/>
                  </a:cubicBezTo>
                  <a:cubicBezTo>
                    <a:pt x="74930" y="46990"/>
                    <a:pt x="77470" y="46990"/>
                    <a:pt x="86360" y="48260"/>
                  </a:cubicBezTo>
                  <a:cubicBezTo>
                    <a:pt x="111760" y="50800"/>
                    <a:pt x="185420" y="68580"/>
                    <a:pt x="231140" y="76200"/>
                  </a:cubicBezTo>
                  <a:cubicBezTo>
                    <a:pt x="270510" y="82550"/>
                    <a:pt x="308610" y="87630"/>
                    <a:pt x="344170" y="91440"/>
                  </a:cubicBezTo>
                  <a:cubicBezTo>
                    <a:pt x="377190" y="95250"/>
                    <a:pt x="408940" y="96520"/>
                    <a:pt x="439420" y="97790"/>
                  </a:cubicBezTo>
                  <a:cubicBezTo>
                    <a:pt x="468630" y="99060"/>
                    <a:pt x="491490" y="99060"/>
                    <a:pt x="523240" y="99060"/>
                  </a:cubicBezTo>
                  <a:cubicBezTo>
                    <a:pt x="562610" y="100330"/>
                    <a:pt x="615950" y="99060"/>
                    <a:pt x="656590" y="99060"/>
                  </a:cubicBezTo>
                  <a:cubicBezTo>
                    <a:pt x="692150" y="99060"/>
                    <a:pt x="731520" y="99060"/>
                    <a:pt x="755650" y="97790"/>
                  </a:cubicBezTo>
                  <a:cubicBezTo>
                    <a:pt x="768350" y="96520"/>
                    <a:pt x="777240" y="97790"/>
                    <a:pt x="786130" y="95250"/>
                  </a:cubicBezTo>
                  <a:cubicBezTo>
                    <a:pt x="795020" y="92710"/>
                    <a:pt x="798830" y="88900"/>
                    <a:pt x="808990" y="85090"/>
                  </a:cubicBezTo>
                  <a:cubicBezTo>
                    <a:pt x="830580" y="77470"/>
                    <a:pt x="872490" y="67310"/>
                    <a:pt x="906780" y="62230"/>
                  </a:cubicBezTo>
                  <a:cubicBezTo>
                    <a:pt x="943610" y="57150"/>
                    <a:pt x="985520" y="57150"/>
                    <a:pt x="1023620" y="57150"/>
                  </a:cubicBezTo>
                  <a:cubicBezTo>
                    <a:pt x="1059180" y="55880"/>
                    <a:pt x="1092200" y="57150"/>
                    <a:pt x="1126490" y="58420"/>
                  </a:cubicBezTo>
                  <a:cubicBezTo>
                    <a:pt x="1163320" y="59690"/>
                    <a:pt x="1198880" y="59690"/>
                    <a:pt x="1236980" y="64770"/>
                  </a:cubicBezTo>
                  <a:cubicBezTo>
                    <a:pt x="1280160" y="69850"/>
                    <a:pt x="1342390" y="82550"/>
                    <a:pt x="1375410" y="88900"/>
                  </a:cubicBezTo>
                  <a:cubicBezTo>
                    <a:pt x="1393190" y="93980"/>
                    <a:pt x="1400810" y="99060"/>
                    <a:pt x="1416050" y="100330"/>
                  </a:cubicBezTo>
                  <a:cubicBezTo>
                    <a:pt x="1435100" y="104140"/>
                    <a:pt x="1455420" y="101600"/>
                    <a:pt x="1480820" y="102870"/>
                  </a:cubicBezTo>
                  <a:cubicBezTo>
                    <a:pt x="1512570" y="102870"/>
                    <a:pt x="1557020" y="102870"/>
                    <a:pt x="1593850" y="105410"/>
                  </a:cubicBezTo>
                  <a:cubicBezTo>
                    <a:pt x="1629410" y="106680"/>
                    <a:pt x="1667510" y="111760"/>
                    <a:pt x="1699260" y="115570"/>
                  </a:cubicBezTo>
                  <a:cubicBezTo>
                    <a:pt x="1727200" y="118110"/>
                    <a:pt x="1753870" y="121920"/>
                    <a:pt x="1778000" y="124460"/>
                  </a:cubicBezTo>
                  <a:cubicBezTo>
                    <a:pt x="1797050" y="125730"/>
                    <a:pt x="1827530" y="133350"/>
                    <a:pt x="1832610" y="127000"/>
                  </a:cubicBezTo>
                  <a:cubicBezTo>
                    <a:pt x="1835150" y="121920"/>
                    <a:pt x="1818640" y="111760"/>
                    <a:pt x="1819910" y="101600"/>
                  </a:cubicBezTo>
                  <a:cubicBezTo>
                    <a:pt x="1822450" y="80010"/>
                    <a:pt x="1866900" y="26670"/>
                    <a:pt x="1898650" y="12700"/>
                  </a:cubicBezTo>
                  <a:cubicBezTo>
                    <a:pt x="1925320" y="0"/>
                    <a:pt x="1959610" y="10160"/>
                    <a:pt x="1990090" y="12700"/>
                  </a:cubicBezTo>
                  <a:cubicBezTo>
                    <a:pt x="2021840" y="16510"/>
                    <a:pt x="2056130" y="22860"/>
                    <a:pt x="2086610" y="31750"/>
                  </a:cubicBezTo>
                  <a:cubicBezTo>
                    <a:pt x="2117090" y="40640"/>
                    <a:pt x="2145030" y="54610"/>
                    <a:pt x="2171700" y="64770"/>
                  </a:cubicBezTo>
                  <a:cubicBezTo>
                    <a:pt x="2197100" y="72390"/>
                    <a:pt x="2219960" y="77470"/>
                    <a:pt x="2245360" y="86360"/>
                  </a:cubicBezTo>
                  <a:cubicBezTo>
                    <a:pt x="2275840" y="96520"/>
                    <a:pt x="2312670" y="109220"/>
                    <a:pt x="2343150" y="121920"/>
                  </a:cubicBezTo>
                  <a:cubicBezTo>
                    <a:pt x="2369820" y="132080"/>
                    <a:pt x="2416810" y="154940"/>
                    <a:pt x="2416810" y="154940"/>
                  </a:cubicBezTo>
                  <a:cubicBezTo>
                    <a:pt x="2416810" y="154940"/>
                    <a:pt x="2423160" y="157480"/>
                    <a:pt x="2426970" y="158750"/>
                  </a:cubicBezTo>
                  <a:cubicBezTo>
                    <a:pt x="2430780" y="158750"/>
                    <a:pt x="2437130" y="161290"/>
                    <a:pt x="2437130" y="161290"/>
                  </a:cubicBezTo>
                  <a:cubicBezTo>
                    <a:pt x="2437130" y="161290"/>
                    <a:pt x="2443480" y="165100"/>
                    <a:pt x="2446020" y="166370"/>
                  </a:cubicBezTo>
                  <a:cubicBezTo>
                    <a:pt x="2448560" y="167640"/>
                    <a:pt x="2454910" y="171450"/>
                    <a:pt x="2454910" y="171450"/>
                  </a:cubicBezTo>
                  <a:cubicBezTo>
                    <a:pt x="2454910" y="171450"/>
                    <a:pt x="2459990" y="176530"/>
                    <a:pt x="2462530" y="179070"/>
                  </a:cubicBezTo>
                  <a:cubicBezTo>
                    <a:pt x="2465070" y="181610"/>
                    <a:pt x="2470150" y="186690"/>
                    <a:pt x="2470150" y="186690"/>
                  </a:cubicBezTo>
                  <a:cubicBezTo>
                    <a:pt x="2470150" y="186690"/>
                    <a:pt x="2473960" y="191770"/>
                    <a:pt x="2475230" y="195580"/>
                  </a:cubicBezTo>
                  <a:cubicBezTo>
                    <a:pt x="2476500" y="198120"/>
                    <a:pt x="2480310" y="204470"/>
                    <a:pt x="2480310" y="204470"/>
                  </a:cubicBezTo>
                  <a:cubicBezTo>
                    <a:pt x="2480310" y="204470"/>
                    <a:pt x="2482850" y="210820"/>
                    <a:pt x="2484120" y="213360"/>
                  </a:cubicBezTo>
                  <a:cubicBezTo>
                    <a:pt x="2485390" y="217170"/>
                    <a:pt x="2486660" y="223520"/>
                    <a:pt x="2486660" y="223520"/>
                  </a:cubicBezTo>
                  <a:cubicBezTo>
                    <a:pt x="2486660" y="223520"/>
                    <a:pt x="2487930" y="231140"/>
                    <a:pt x="2487930" y="233680"/>
                  </a:cubicBezTo>
                  <a:cubicBezTo>
                    <a:pt x="2487930" y="237490"/>
                    <a:pt x="2487930" y="243840"/>
                    <a:pt x="2487930" y="243840"/>
                  </a:cubicBezTo>
                  <a:cubicBezTo>
                    <a:pt x="2487930" y="245110"/>
                    <a:pt x="2486660" y="246380"/>
                    <a:pt x="2487930" y="247650"/>
                  </a:cubicBezTo>
                  <a:cubicBezTo>
                    <a:pt x="2489200" y="250190"/>
                    <a:pt x="2501900" y="247650"/>
                    <a:pt x="2506980" y="254000"/>
                  </a:cubicBezTo>
                  <a:cubicBezTo>
                    <a:pt x="2518410" y="267970"/>
                    <a:pt x="2536190" y="336550"/>
                    <a:pt x="2524760" y="364490"/>
                  </a:cubicBezTo>
                  <a:cubicBezTo>
                    <a:pt x="2512060" y="392430"/>
                    <a:pt x="2453640" y="416560"/>
                    <a:pt x="2433320" y="422910"/>
                  </a:cubicBezTo>
                  <a:cubicBezTo>
                    <a:pt x="2424430" y="426720"/>
                    <a:pt x="2419350" y="422910"/>
                    <a:pt x="2413000" y="425450"/>
                  </a:cubicBezTo>
                  <a:cubicBezTo>
                    <a:pt x="2404110" y="429260"/>
                    <a:pt x="2392680" y="444500"/>
                    <a:pt x="2386330" y="447040"/>
                  </a:cubicBezTo>
                  <a:cubicBezTo>
                    <a:pt x="2385060" y="448310"/>
                    <a:pt x="2383790" y="447040"/>
                    <a:pt x="2381250" y="448310"/>
                  </a:cubicBezTo>
                  <a:cubicBezTo>
                    <a:pt x="2374900" y="452120"/>
                    <a:pt x="2359660" y="472440"/>
                    <a:pt x="2345690" y="476250"/>
                  </a:cubicBezTo>
                  <a:cubicBezTo>
                    <a:pt x="2331720" y="480060"/>
                    <a:pt x="2308860" y="471170"/>
                    <a:pt x="2299970" y="471170"/>
                  </a:cubicBezTo>
                  <a:cubicBezTo>
                    <a:pt x="2294890" y="472440"/>
                    <a:pt x="2294890" y="473710"/>
                    <a:pt x="2289810" y="474980"/>
                  </a:cubicBezTo>
                  <a:cubicBezTo>
                    <a:pt x="2275840" y="476250"/>
                    <a:pt x="2212340" y="472440"/>
                    <a:pt x="2207260" y="476250"/>
                  </a:cubicBezTo>
                  <a:cubicBezTo>
                    <a:pt x="2207260" y="476250"/>
                    <a:pt x="2207260" y="477520"/>
                    <a:pt x="2207260" y="477520"/>
                  </a:cubicBezTo>
                  <a:cubicBezTo>
                    <a:pt x="2207260" y="477520"/>
                    <a:pt x="2204720" y="483870"/>
                    <a:pt x="2202180" y="486410"/>
                  </a:cubicBezTo>
                  <a:cubicBezTo>
                    <a:pt x="2200910" y="490220"/>
                    <a:pt x="2198370" y="495300"/>
                    <a:pt x="2197100" y="495300"/>
                  </a:cubicBezTo>
                  <a:cubicBezTo>
                    <a:pt x="2197100" y="496570"/>
                    <a:pt x="2193290" y="501650"/>
                    <a:pt x="2190750" y="504190"/>
                  </a:cubicBezTo>
                  <a:cubicBezTo>
                    <a:pt x="2188210" y="506730"/>
                    <a:pt x="2184400" y="511810"/>
                    <a:pt x="2183130" y="511810"/>
                  </a:cubicBezTo>
                  <a:cubicBezTo>
                    <a:pt x="2183130" y="511810"/>
                    <a:pt x="2178050" y="515620"/>
                    <a:pt x="2175510" y="516890"/>
                  </a:cubicBezTo>
                  <a:cubicBezTo>
                    <a:pt x="2171700" y="519430"/>
                    <a:pt x="2166620" y="523240"/>
                    <a:pt x="2166620" y="523240"/>
                  </a:cubicBezTo>
                  <a:cubicBezTo>
                    <a:pt x="2166620" y="523240"/>
                    <a:pt x="2160270" y="525780"/>
                    <a:pt x="2156460" y="527050"/>
                  </a:cubicBezTo>
                  <a:cubicBezTo>
                    <a:pt x="2153920" y="528320"/>
                    <a:pt x="2147570" y="530860"/>
                    <a:pt x="2147570" y="530860"/>
                  </a:cubicBezTo>
                  <a:cubicBezTo>
                    <a:pt x="2146300" y="530860"/>
                    <a:pt x="2139950" y="532130"/>
                    <a:pt x="2136140" y="532130"/>
                  </a:cubicBezTo>
                  <a:cubicBezTo>
                    <a:pt x="2133600" y="532130"/>
                    <a:pt x="2125980" y="533400"/>
                    <a:pt x="2125980" y="533400"/>
                  </a:cubicBezTo>
                  <a:cubicBezTo>
                    <a:pt x="2125980" y="533400"/>
                    <a:pt x="2114550" y="533400"/>
                    <a:pt x="2105660" y="533400"/>
                  </a:cubicBezTo>
                  <a:cubicBezTo>
                    <a:pt x="2091690" y="532130"/>
                    <a:pt x="2065020" y="530860"/>
                    <a:pt x="2052320" y="530860"/>
                  </a:cubicBezTo>
                  <a:cubicBezTo>
                    <a:pt x="2044700" y="529590"/>
                    <a:pt x="2035810" y="529590"/>
                    <a:pt x="2034540" y="529590"/>
                  </a:cubicBezTo>
                  <a:cubicBezTo>
                    <a:pt x="2033270" y="529590"/>
                    <a:pt x="2026920" y="529590"/>
                    <a:pt x="2019300" y="528320"/>
                  </a:cubicBezTo>
                  <a:cubicBezTo>
                    <a:pt x="2001520" y="527050"/>
                    <a:pt x="1950720" y="521970"/>
                    <a:pt x="1917700" y="518160"/>
                  </a:cubicBezTo>
                  <a:cubicBezTo>
                    <a:pt x="1887220" y="515620"/>
                    <a:pt x="1859280" y="513080"/>
                    <a:pt x="1828800" y="510540"/>
                  </a:cubicBezTo>
                  <a:cubicBezTo>
                    <a:pt x="1797050" y="508000"/>
                    <a:pt x="1762760" y="505460"/>
                    <a:pt x="1731010" y="504190"/>
                  </a:cubicBezTo>
                  <a:cubicBezTo>
                    <a:pt x="1701800" y="502920"/>
                    <a:pt x="1676400" y="504190"/>
                    <a:pt x="1645920" y="504190"/>
                  </a:cubicBezTo>
                  <a:cubicBezTo>
                    <a:pt x="1610360" y="505460"/>
                    <a:pt x="1568450" y="508000"/>
                    <a:pt x="1534160" y="508000"/>
                  </a:cubicBezTo>
                  <a:cubicBezTo>
                    <a:pt x="1506220" y="508000"/>
                    <a:pt x="1483360" y="508000"/>
                    <a:pt x="1456690" y="508000"/>
                  </a:cubicBezTo>
                  <a:cubicBezTo>
                    <a:pt x="1430020" y="508000"/>
                    <a:pt x="1400810" y="508000"/>
                    <a:pt x="1372870" y="506730"/>
                  </a:cubicBezTo>
                  <a:cubicBezTo>
                    <a:pt x="1343660" y="505460"/>
                    <a:pt x="1304290" y="501650"/>
                    <a:pt x="1282700" y="500380"/>
                  </a:cubicBezTo>
                  <a:cubicBezTo>
                    <a:pt x="1271270" y="500380"/>
                    <a:pt x="1261110" y="496570"/>
                    <a:pt x="1257300" y="499110"/>
                  </a:cubicBezTo>
                  <a:cubicBezTo>
                    <a:pt x="1254760" y="501650"/>
                    <a:pt x="1254760" y="509270"/>
                    <a:pt x="1254760" y="509270"/>
                  </a:cubicBezTo>
                  <a:cubicBezTo>
                    <a:pt x="1254760" y="509270"/>
                    <a:pt x="1250950" y="515620"/>
                    <a:pt x="1249680" y="518160"/>
                  </a:cubicBezTo>
                  <a:cubicBezTo>
                    <a:pt x="1247140" y="520700"/>
                    <a:pt x="1243330" y="527050"/>
                    <a:pt x="1243330" y="527050"/>
                  </a:cubicBezTo>
                  <a:cubicBezTo>
                    <a:pt x="1243330" y="527050"/>
                    <a:pt x="1236980" y="532130"/>
                    <a:pt x="1235710" y="533400"/>
                  </a:cubicBezTo>
                  <a:cubicBezTo>
                    <a:pt x="1234440" y="535940"/>
                    <a:pt x="1234440" y="538480"/>
                    <a:pt x="1233170" y="539750"/>
                  </a:cubicBezTo>
                  <a:cubicBezTo>
                    <a:pt x="1231900" y="543560"/>
                    <a:pt x="1230630" y="549910"/>
                    <a:pt x="1229360" y="549910"/>
                  </a:cubicBezTo>
                  <a:cubicBezTo>
                    <a:pt x="1229360" y="549910"/>
                    <a:pt x="1225550" y="556260"/>
                    <a:pt x="1224280" y="558800"/>
                  </a:cubicBezTo>
                  <a:cubicBezTo>
                    <a:pt x="1221740" y="561340"/>
                    <a:pt x="1217930" y="567690"/>
                    <a:pt x="1217930" y="567690"/>
                  </a:cubicBezTo>
                  <a:cubicBezTo>
                    <a:pt x="1217930" y="567690"/>
                    <a:pt x="1212850" y="572770"/>
                    <a:pt x="1210310" y="575310"/>
                  </a:cubicBezTo>
                  <a:cubicBezTo>
                    <a:pt x="1207770" y="577850"/>
                    <a:pt x="1202690" y="581660"/>
                    <a:pt x="1202690" y="581660"/>
                  </a:cubicBezTo>
                  <a:cubicBezTo>
                    <a:pt x="1202690" y="581660"/>
                    <a:pt x="1196340" y="585470"/>
                    <a:pt x="1193800" y="586740"/>
                  </a:cubicBezTo>
                  <a:cubicBezTo>
                    <a:pt x="1189990" y="589280"/>
                    <a:pt x="1183640" y="591820"/>
                    <a:pt x="1183640" y="591820"/>
                  </a:cubicBezTo>
                  <a:cubicBezTo>
                    <a:pt x="1183640" y="591820"/>
                    <a:pt x="1177290" y="594360"/>
                    <a:pt x="1173480" y="594360"/>
                  </a:cubicBezTo>
                  <a:cubicBezTo>
                    <a:pt x="1170940" y="595630"/>
                    <a:pt x="1163320" y="596900"/>
                    <a:pt x="1163320" y="598170"/>
                  </a:cubicBezTo>
                  <a:cubicBezTo>
                    <a:pt x="1163320" y="598170"/>
                    <a:pt x="1158240" y="596900"/>
                    <a:pt x="1155700" y="598170"/>
                  </a:cubicBezTo>
                  <a:cubicBezTo>
                    <a:pt x="1153160" y="598170"/>
                    <a:pt x="1148080" y="601980"/>
                    <a:pt x="1148080" y="601980"/>
                  </a:cubicBezTo>
                  <a:cubicBezTo>
                    <a:pt x="1148080" y="601980"/>
                    <a:pt x="1141730" y="604520"/>
                    <a:pt x="1137920" y="604520"/>
                  </a:cubicBezTo>
                  <a:cubicBezTo>
                    <a:pt x="1134110" y="605790"/>
                    <a:pt x="1127760" y="607060"/>
                    <a:pt x="1127760" y="607060"/>
                  </a:cubicBezTo>
                  <a:cubicBezTo>
                    <a:pt x="1127760" y="607060"/>
                    <a:pt x="1120140" y="608330"/>
                    <a:pt x="1116330" y="608330"/>
                  </a:cubicBezTo>
                  <a:cubicBezTo>
                    <a:pt x="1112520" y="608330"/>
                    <a:pt x="1106170" y="608330"/>
                    <a:pt x="1106170" y="608330"/>
                  </a:cubicBezTo>
                  <a:cubicBezTo>
                    <a:pt x="1106170" y="608330"/>
                    <a:pt x="1098550" y="607060"/>
                    <a:pt x="1096010" y="605790"/>
                  </a:cubicBezTo>
                  <a:cubicBezTo>
                    <a:pt x="1092200" y="604520"/>
                    <a:pt x="1085850" y="603250"/>
                    <a:pt x="1084580" y="603250"/>
                  </a:cubicBezTo>
                  <a:cubicBezTo>
                    <a:pt x="1084580" y="603250"/>
                    <a:pt x="1078230" y="599440"/>
                    <a:pt x="1075690" y="598170"/>
                  </a:cubicBezTo>
                  <a:cubicBezTo>
                    <a:pt x="1071880" y="596900"/>
                    <a:pt x="1066800" y="594360"/>
                    <a:pt x="1065530" y="593090"/>
                  </a:cubicBezTo>
                  <a:cubicBezTo>
                    <a:pt x="1065530" y="593090"/>
                    <a:pt x="1060450" y="589280"/>
                    <a:pt x="1057910" y="586740"/>
                  </a:cubicBezTo>
                  <a:cubicBezTo>
                    <a:pt x="1055370" y="584200"/>
                    <a:pt x="1050290" y="580390"/>
                    <a:pt x="1050290" y="580390"/>
                  </a:cubicBezTo>
                  <a:cubicBezTo>
                    <a:pt x="1050290" y="579120"/>
                    <a:pt x="1045210" y="574040"/>
                    <a:pt x="1043940" y="571500"/>
                  </a:cubicBezTo>
                  <a:cubicBezTo>
                    <a:pt x="1041400" y="567690"/>
                    <a:pt x="1037590" y="562610"/>
                    <a:pt x="1037590" y="562610"/>
                  </a:cubicBezTo>
                  <a:cubicBezTo>
                    <a:pt x="1037590" y="562610"/>
                    <a:pt x="1035050" y="556260"/>
                    <a:pt x="1033780" y="552450"/>
                  </a:cubicBezTo>
                  <a:cubicBezTo>
                    <a:pt x="1032510" y="548640"/>
                    <a:pt x="1029970" y="542290"/>
                    <a:pt x="1029970" y="542290"/>
                  </a:cubicBezTo>
                  <a:cubicBezTo>
                    <a:pt x="1029970" y="542290"/>
                    <a:pt x="1028700" y="535940"/>
                    <a:pt x="1027430" y="532130"/>
                  </a:cubicBezTo>
                  <a:cubicBezTo>
                    <a:pt x="1027430" y="528320"/>
                    <a:pt x="1026160" y="521970"/>
                    <a:pt x="1026160" y="521970"/>
                  </a:cubicBezTo>
                  <a:cubicBezTo>
                    <a:pt x="1026160" y="520700"/>
                    <a:pt x="1027430" y="514350"/>
                    <a:pt x="1027430" y="510540"/>
                  </a:cubicBezTo>
                  <a:cubicBezTo>
                    <a:pt x="1027430" y="506730"/>
                    <a:pt x="1028700" y="500380"/>
                    <a:pt x="1028700" y="500380"/>
                  </a:cubicBezTo>
                  <a:cubicBezTo>
                    <a:pt x="1028700" y="500380"/>
                    <a:pt x="1028700" y="499110"/>
                    <a:pt x="1028700" y="497840"/>
                  </a:cubicBezTo>
                  <a:cubicBezTo>
                    <a:pt x="1029970" y="497840"/>
                    <a:pt x="1029970" y="497840"/>
                    <a:pt x="1028700" y="497840"/>
                  </a:cubicBezTo>
                  <a:cubicBezTo>
                    <a:pt x="1027430" y="495300"/>
                    <a:pt x="1003300" y="497840"/>
                    <a:pt x="986790" y="497840"/>
                  </a:cubicBezTo>
                  <a:cubicBezTo>
                    <a:pt x="965200" y="497840"/>
                    <a:pt x="937260" y="496570"/>
                    <a:pt x="909320" y="497840"/>
                  </a:cubicBezTo>
                  <a:cubicBezTo>
                    <a:pt x="878840" y="499110"/>
                    <a:pt x="843280" y="501650"/>
                    <a:pt x="810260" y="502920"/>
                  </a:cubicBezTo>
                  <a:cubicBezTo>
                    <a:pt x="775970" y="504190"/>
                    <a:pt x="740410" y="504190"/>
                    <a:pt x="704850" y="504190"/>
                  </a:cubicBezTo>
                  <a:cubicBezTo>
                    <a:pt x="668020" y="505460"/>
                    <a:pt x="629920" y="505460"/>
                    <a:pt x="593090" y="505460"/>
                  </a:cubicBezTo>
                  <a:cubicBezTo>
                    <a:pt x="557530" y="505460"/>
                    <a:pt x="518160" y="505460"/>
                    <a:pt x="485140" y="505460"/>
                  </a:cubicBezTo>
                  <a:cubicBezTo>
                    <a:pt x="457200" y="505460"/>
                    <a:pt x="434340" y="505460"/>
                    <a:pt x="407670" y="504190"/>
                  </a:cubicBezTo>
                  <a:cubicBezTo>
                    <a:pt x="379730" y="504190"/>
                    <a:pt x="351790" y="504190"/>
                    <a:pt x="322580" y="500380"/>
                  </a:cubicBezTo>
                  <a:cubicBezTo>
                    <a:pt x="288290" y="496570"/>
                    <a:pt x="246380" y="494030"/>
                    <a:pt x="215900" y="481330"/>
                  </a:cubicBezTo>
                  <a:cubicBezTo>
                    <a:pt x="187960" y="469900"/>
                    <a:pt x="161290" y="454660"/>
                    <a:pt x="146050" y="433070"/>
                  </a:cubicBezTo>
                  <a:cubicBezTo>
                    <a:pt x="130810" y="411480"/>
                    <a:pt x="121920" y="373380"/>
                    <a:pt x="124460" y="350520"/>
                  </a:cubicBezTo>
                  <a:cubicBezTo>
                    <a:pt x="127000" y="334010"/>
                    <a:pt x="147320" y="316230"/>
                    <a:pt x="147320" y="311150"/>
                  </a:cubicBezTo>
                  <a:cubicBezTo>
                    <a:pt x="147320" y="308610"/>
                    <a:pt x="146050" y="308610"/>
                    <a:pt x="144780" y="307340"/>
                  </a:cubicBezTo>
                  <a:cubicBezTo>
                    <a:pt x="143510" y="304800"/>
                    <a:pt x="138430" y="298450"/>
                    <a:pt x="138430" y="298450"/>
                  </a:cubicBezTo>
                  <a:cubicBezTo>
                    <a:pt x="138430" y="298450"/>
                    <a:pt x="135890" y="292100"/>
                    <a:pt x="134620" y="289560"/>
                  </a:cubicBezTo>
                  <a:cubicBezTo>
                    <a:pt x="133350" y="285750"/>
                    <a:pt x="130810" y="279400"/>
                    <a:pt x="130810" y="279400"/>
                  </a:cubicBezTo>
                  <a:cubicBezTo>
                    <a:pt x="130810" y="279400"/>
                    <a:pt x="129540" y="273050"/>
                    <a:pt x="129540" y="269240"/>
                  </a:cubicBezTo>
                  <a:cubicBezTo>
                    <a:pt x="129540" y="265430"/>
                    <a:pt x="128270" y="259080"/>
                    <a:pt x="128270" y="259080"/>
                  </a:cubicBezTo>
                  <a:cubicBezTo>
                    <a:pt x="128270" y="259080"/>
                    <a:pt x="128270" y="252730"/>
                    <a:pt x="129540" y="248920"/>
                  </a:cubicBezTo>
                  <a:cubicBezTo>
                    <a:pt x="129540" y="245110"/>
                    <a:pt x="130810" y="238760"/>
                    <a:pt x="130810" y="238760"/>
                  </a:cubicBezTo>
                  <a:cubicBezTo>
                    <a:pt x="130810" y="238760"/>
                    <a:pt x="132080" y="232410"/>
                    <a:pt x="133350" y="228600"/>
                  </a:cubicBezTo>
                  <a:cubicBezTo>
                    <a:pt x="134620" y="226060"/>
                    <a:pt x="137160" y="219710"/>
                    <a:pt x="137160" y="218440"/>
                  </a:cubicBezTo>
                  <a:cubicBezTo>
                    <a:pt x="137160" y="218440"/>
                    <a:pt x="140970" y="212090"/>
                    <a:pt x="143510" y="210820"/>
                  </a:cubicBezTo>
                  <a:cubicBezTo>
                    <a:pt x="143510" y="208280"/>
                    <a:pt x="146050" y="208280"/>
                    <a:pt x="144780" y="207010"/>
                  </a:cubicBezTo>
                  <a:cubicBezTo>
                    <a:pt x="143510" y="201930"/>
                    <a:pt x="80010" y="199390"/>
                    <a:pt x="62230" y="195580"/>
                  </a:cubicBezTo>
                  <a:cubicBezTo>
                    <a:pt x="54610" y="194310"/>
                    <a:pt x="50800" y="193040"/>
                    <a:pt x="45720" y="190500"/>
                  </a:cubicBezTo>
                  <a:cubicBezTo>
                    <a:pt x="39370" y="187960"/>
                    <a:pt x="34290" y="185420"/>
                    <a:pt x="29210" y="181610"/>
                  </a:cubicBezTo>
                  <a:cubicBezTo>
                    <a:pt x="25400" y="177800"/>
                    <a:pt x="20320" y="173990"/>
                    <a:pt x="16510" y="168910"/>
                  </a:cubicBezTo>
                  <a:cubicBezTo>
                    <a:pt x="12700" y="165100"/>
                    <a:pt x="10160" y="160020"/>
                    <a:pt x="6350" y="153670"/>
                  </a:cubicBezTo>
                  <a:cubicBezTo>
                    <a:pt x="3810" y="148590"/>
                    <a:pt x="2540" y="143510"/>
                    <a:pt x="1270" y="137160"/>
                  </a:cubicBezTo>
                  <a:cubicBezTo>
                    <a:pt x="0" y="130810"/>
                    <a:pt x="0" y="119380"/>
                    <a:pt x="0" y="119380"/>
                  </a:cubicBezTo>
                  <a:moveTo>
                    <a:pt x="198120" y="172720"/>
                  </a:moveTo>
                  <a:cubicBezTo>
                    <a:pt x="199390" y="172720"/>
                    <a:pt x="199390" y="172720"/>
                    <a:pt x="199390" y="172720"/>
                  </a:cubicBezTo>
                  <a:cubicBezTo>
                    <a:pt x="199390" y="172720"/>
                    <a:pt x="198120" y="172720"/>
                    <a:pt x="198120" y="172720"/>
                  </a:cubicBezTo>
                </a:path>
              </a:pathLst>
            </a:custGeom>
            <a:solidFill>
              <a:srgbClr val="FFFFFF"/>
            </a:solidFill>
            <a:ln cap="sq">
              <a:noFill/>
              <a:prstDash val="solid"/>
              <a:miter/>
            </a:ln>
          </p:spPr>
          <p:txBody>
            <a:bodyPr/>
            <a:lstStyle/>
            <a:p>
              <a:endParaRPr lang="en-US"/>
            </a:p>
          </p:txBody>
        </p:sp>
      </p:grpSp>
      <p:sp>
        <p:nvSpPr>
          <p:cNvPr id="18" name="Freeform 18"/>
          <p:cNvSpPr/>
          <p:nvPr/>
        </p:nvSpPr>
        <p:spPr>
          <a:xfrm>
            <a:off x="0" y="0"/>
            <a:ext cx="18288000" cy="10373779"/>
          </a:xfrm>
          <a:custGeom>
            <a:avLst/>
            <a:gdLst/>
            <a:ahLst/>
            <a:cxnLst/>
            <a:rect l="l" t="t" r="r" b="b"/>
            <a:pathLst>
              <a:path w="18288000" h="10373779">
                <a:moveTo>
                  <a:pt x="0" y="0"/>
                </a:moveTo>
                <a:lnTo>
                  <a:pt x="18288000" y="0"/>
                </a:lnTo>
                <a:lnTo>
                  <a:pt x="18288000" y="10373779"/>
                </a:lnTo>
                <a:lnTo>
                  <a:pt x="0" y="10373779"/>
                </a:lnTo>
                <a:lnTo>
                  <a:pt x="0" y="0"/>
                </a:lnTo>
                <a:close/>
              </a:path>
            </a:pathLst>
          </a:custGeom>
          <a:blipFill>
            <a:blip r:embed="rId2"/>
            <a:stretch>
              <a:fillRect/>
            </a:stretch>
          </a:blipFill>
        </p:spPr>
        <p:txBody>
          <a:bodyPr/>
          <a:lstStyle/>
          <a:p>
            <a:endParaRPr lang="en-US"/>
          </a:p>
        </p:txBody>
      </p:sp>
      <p:grpSp>
        <p:nvGrpSpPr>
          <p:cNvPr id="19" name="Group 19"/>
          <p:cNvGrpSpPr/>
          <p:nvPr/>
        </p:nvGrpSpPr>
        <p:grpSpPr>
          <a:xfrm>
            <a:off x="1615185" y="3190920"/>
            <a:ext cx="8501794" cy="3359934"/>
            <a:chOff x="0" y="0"/>
            <a:chExt cx="2239156" cy="884921"/>
          </a:xfrm>
        </p:grpSpPr>
        <p:sp>
          <p:nvSpPr>
            <p:cNvPr id="20" name="Freeform 20"/>
            <p:cNvSpPr/>
            <p:nvPr/>
          </p:nvSpPr>
          <p:spPr>
            <a:xfrm>
              <a:off x="0" y="0"/>
              <a:ext cx="2239156" cy="884921"/>
            </a:xfrm>
            <a:custGeom>
              <a:avLst/>
              <a:gdLst/>
              <a:ahLst/>
              <a:cxnLst/>
              <a:rect l="l" t="t" r="r" b="b"/>
              <a:pathLst>
                <a:path w="2239156" h="884921">
                  <a:moveTo>
                    <a:pt x="46442" y="0"/>
                  </a:moveTo>
                  <a:lnTo>
                    <a:pt x="2192714" y="0"/>
                  </a:lnTo>
                  <a:cubicBezTo>
                    <a:pt x="2205031" y="0"/>
                    <a:pt x="2216844" y="4893"/>
                    <a:pt x="2225553" y="13602"/>
                  </a:cubicBezTo>
                  <a:cubicBezTo>
                    <a:pt x="2234263" y="22312"/>
                    <a:pt x="2239156" y="34125"/>
                    <a:pt x="2239156" y="46442"/>
                  </a:cubicBezTo>
                  <a:lnTo>
                    <a:pt x="2239156" y="838479"/>
                  </a:lnTo>
                  <a:cubicBezTo>
                    <a:pt x="2239156" y="850796"/>
                    <a:pt x="2234263" y="862609"/>
                    <a:pt x="2225553" y="871318"/>
                  </a:cubicBezTo>
                  <a:cubicBezTo>
                    <a:pt x="2216844" y="880028"/>
                    <a:pt x="2205031" y="884921"/>
                    <a:pt x="2192714" y="884921"/>
                  </a:cubicBezTo>
                  <a:lnTo>
                    <a:pt x="46442" y="884921"/>
                  </a:lnTo>
                  <a:cubicBezTo>
                    <a:pt x="34125" y="884921"/>
                    <a:pt x="22312" y="880028"/>
                    <a:pt x="13602" y="871318"/>
                  </a:cubicBezTo>
                  <a:cubicBezTo>
                    <a:pt x="4893" y="862609"/>
                    <a:pt x="0" y="850796"/>
                    <a:pt x="0" y="838479"/>
                  </a:cubicBezTo>
                  <a:lnTo>
                    <a:pt x="0" y="46442"/>
                  </a:lnTo>
                  <a:cubicBezTo>
                    <a:pt x="0" y="34125"/>
                    <a:pt x="4893" y="22312"/>
                    <a:pt x="13602" y="13602"/>
                  </a:cubicBezTo>
                  <a:cubicBezTo>
                    <a:pt x="22312" y="4893"/>
                    <a:pt x="34125" y="0"/>
                    <a:pt x="46442" y="0"/>
                  </a:cubicBezTo>
                  <a:close/>
                </a:path>
              </a:pathLst>
            </a:custGeom>
            <a:solidFill>
              <a:srgbClr val="000000">
                <a:alpha val="0"/>
              </a:srgbClr>
            </a:solidFill>
            <a:ln cap="rnd">
              <a:noFill/>
              <a:prstDash val="lgDash"/>
              <a:round/>
            </a:ln>
          </p:spPr>
          <p:txBody>
            <a:bodyPr/>
            <a:lstStyle/>
            <a:p>
              <a:endParaRPr lang="en-US"/>
            </a:p>
          </p:txBody>
        </p:sp>
        <p:sp>
          <p:nvSpPr>
            <p:cNvPr id="21" name="TextBox 21"/>
            <p:cNvSpPr txBox="1"/>
            <p:nvPr/>
          </p:nvSpPr>
          <p:spPr>
            <a:xfrm>
              <a:off x="0" y="-47625"/>
              <a:ext cx="2239156" cy="932546"/>
            </a:xfrm>
            <a:prstGeom prst="rect">
              <a:avLst/>
            </a:prstGeom>
          </p:spPr>
          <p:txBody>
            <a:bodyPr lIns="50800" tIns="50800" rIns="50800" bIns="50800" rtlCol="0" anchor="ctr"/>
            <a:lstStyle/>
            <a:p>
              <a:pPr algn="ctr">
                <a:lnSpc>
                  <a:spcPts val="3499"/>
                </a:lnSpc>
              </a:pPr>
              <a:r>
                <a:rPr lang="en-US" sz="2499" b="1">
                  <a:solidFill>
                    <a:srgbClr val="000000"/>
                  </a:solidFill>
                  <a:latin typeface="Open Sans Bold"/>
                  <a:ea typeface="Open Sans Bold"/>
                  <a:cs typeface="Open Sans Bold"/>
                  <a:sym typeface="Open Sans Bold"/>
                </a:rPr>
                <a:t>"Estimación de los niveles de obesidad en función de hábitos alimenticios y condición física mediante el análisis de datos masivos de historiales médicos electrónicos (HME)"</a:t>
              </a:r>
            </a:p>
          </p:txBody>
        </p:sp>
      </p:grpSp>
      <p:sp>
        <p:nvSpPr>
          <p:cNvPr id="22" name="Freeform 22"/>
          <p:cNvSpPr/>
          <p:nvPr/>
        </p:nvSpPr>
        <p:spPr>
          <a:xfrm>
            <a:off x="1615185" y="5587365"/>
            <a:ext cx="3647378" cy="3960828"/>
          </a:xfrm>
          <a:custGeom>
            <a:avLst/>
            <a:gdLst/>
            <a:ahLst/>
            <a:cxnLst/>
            <a:rect l="l" t="t" r="r" b="b"/>
            <a:pathLst>
              <a:path w="3647378" h="3960828">
                <a:moveTo>
                  <a:pt x="0" y="0"/>
                </a:moveTo>
                <a:lnTo>
                  <a:pt x="3647377" y="0"/>
                </a:lnTo>
                <a:lnTo>
                  <a:pt x="3647377" y="3960828"/>
                </a:lnTo>
                <a:lnTo>
                  <a:pt x="0" y="3960828"/>
                </a:lnTo>
                <a:lnTo>
                  <a:pt x="0" y="0"/>
                </a:lnTo>
                <a:close/>
              </a:path>
            </a:pathLst>
          </a:custGeom>
          <a:blipFill>
            <a:blip r:embed="rId3">
              <a:alphaModFix amt="49000"/>
            </a:blip>
            <a:stretch>
              <a:fillRect r="-2756"/>
            </a:stretch>
          </a:blipFill>
        </p:spPr>
        <p:txBody>
          <a:bodyPr/>
          <a:lstStyle/>
          <a:p>
            <a:endParaRPr lang="en-US"/>
          </a:p>
        </p:txBody>
      </p:sp>
      <p:sp>
        <p:nvSpPr>
          <p:cNvPr id="23" name="TextBox 23"/>
          <p:cNvSpPr txBox="1"/>
          <p:nvPr/>
        </p:nvSpPr>
        <p:spPr>
          <a:xfrm>
            <a:off x="1803083" y="1548149"/>
            <a:ext cx="773906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Tema del Proyecto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5</a:t>
            </a:r>
          </a:p>
        </p:txBody>
      </p:sp>
      <p:sp>
        <p:nvSpPr>
          <p:cNvPr id="4" name="TextBox 4"/>
          <p:cNvSpPr txBox="1"/>
          <p:nvPr/>
        </p:nvSpPr>
        <p:spPr>
          <a:xfrm>
            <a:off x="305312" y="4151460"/>
            <a:ext cx="10092625" cy="2725883"/>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Estrategias en almacenamiento masivo</a:t>
            </a:r>
          </a:p>
          <a:p>
            <a:pPr algn="ctr">
              <a:lnSpc>
                <a:spcPts val="7228"/>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0" b="-270"/>
            </a:stretch>
          </a:blipFill>
        </p:spPr>
        <p:txBody>
          <a:bodyPr/>
          <a:lstStyle/>
          <a:p>
            <a:endParaRPr lang="en-US"/>
          </a:p>
        </p:txBody>
      </p:sp>
      <p:sp>
        <p:nvSpPr>
          <p:cNvPr id="3" name="Freeform 3"/>
          <p:cNvSpPr/>
          <p:nvPr/>
        </p:nvSpPr>
        <p:spPr>
          <a:xfrm>
            <a:off x="562449" y="1479589"/>
            <a:ext cx="664616" cy="850090"/>
          </a:xfrm>
          <a:custGeom>
            <a:avLst/>
            <a:gdLst/>
            <a:ahLst/>
            <a:cxnLst/>
            <a:rect l="l" t="t" r="r" b="b"/>
            <a:pathLst>
              <a:path w="664616" h="850090">
                <a:moveTo>
                  <a:pt x="0" y="0"/>
                </a:moveTo>
                <a:lnTo>
                  <a:pt x="664616" y="0"/>
                </a:lnTo>
                <a:lnTo>
                  <a:pt x="664616" y="850090"/>
                </a:lnTo>
                <a:lnTo>
                  <a:pt x="0" y="850090"/>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576490" y="5822687"/>
            <a:ext cx="3232679" cy="2721328"/>
          </a:xfrm>
          <a:custGeom>
            <a:avLst/>
            <a:gdLst/>
            <a:ahLst/>
            <a:cxnLst/>
            <a:rect l="l" t="t" r="r" b="b"/>
            <a:pathLst>
              <a:path w="3232679" h="2721328">
                <a:moveTo>
                  <a:pt x="0" y="0"/>
                </a:moveTo>
                <a:lnTo>
                  <a:pt x="3232679" y="0"/>
                </a:lnTo>
                <a:lnTo>
                  <a:pt x="3232679" y="2721328"/>
                </a:lnTo>
                <a:lnTo>
                  <a:pt x="0" y="2721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143809" y="608337"/>
            <a:ext cx="11543557" cy="75500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Estrategias en almacenamiento masivo</a:t>
            </a:r>
          </a:p>
        </p:txBody>
      </p:sp>
      <p:sp>
        <p:nvSpPr>
          <p:cNvPr id="6" name="TextBox 6"/>
          <p:cNvSpPr txBox="1"/>
          <p:nvPr/>
        </p:nvSpPr>
        <p:spPr>
          <a:xfrm>
            <a:off x="894757" y="1538024"/>
            <a:ext cx="11792608" cy="907240"/>
          </a:xfrm>
          <a:prstGeom prst="rect">
            <a:avLst/>
          </a:prstGeom>
        </p:spPr>
        <p:txBody>
          <a:bodyPr lIns="0" tIns="0" rIns="0" bIns="0" rtlCol="0" anchor="t">
            <a:spAutoFit/>
          </a:bodyPr>
          <a:lstStyle/>
          <a:p>
            <a:pPr algn="ctr">
              <a:lnSpc>
                <a:spcPts val="3642"/>
              </a:lnSpc>
            </a:pPr>
            <a:r>
              <a:rPr lang="en-US" sz="2601" b="1">
                <a:solidFill>
                  <a:srgbClr val="000000"/>
                </a:solidFill>
                <a:latin typeface="Open Sans Bold"/>
                <a:ea typeface="Open Sans Bold"/>
                <a:cs typeface="Open Sans Bold"/>
                <a:sym typeface="Open Sans Bold"/>
              </a:rPr>
              <a:t>Consideraciones para la Selección de Soluciones de Almacenamiento</a:t>
            </a:r>
          </a:p>
          <a:p>
            <a:pPr algn="ctr">
              <a:lnSpc>
                <a:spcPts val="3642"/>
              </a:lnSpc>
            </a:pPr>
            <a:endParaRPr lang="en-US" sz="2601" b="1">
              <a:solidFill>
                <a:srgbClr val="000000"/>
              </a:solidFill>
              <a:latin typeface="Open Sans Bold"/>
              <a:ea typeface="Open Sans Bold"/>
              <a:cs typeface="Open Sans Bold"/>
              <a:sym typeface="Open Sans Bold"/>
            </a:endParaRPr>
          </a:p>
        </p:txBody>
      </p:sp>
      <p:sp>
        <p:nvSpPr>
          <p:cNvPr id="7" name="TextBox 7"/>
          <p:cNvSpPr txBox="1"/>
          <p:nvPr/>
        </p:nvSpPr>
        <p:spPr>
          <a:xfrm>
            <a:off x="484685" y="6085812"/>
            <a:ext cx="2243064" cy="396240"/>
          </a:xfrm>
          <a:prstGeom prst="rect">
            <a:avLst/>
          </a:prstGeom>
        </p:spPr>
        <p:txBody>
          <a:bodyPr lIns="0" tIns="0" rIns="0" bIns="0" rtlCol="0" anchor="t">
            <a:spAutoFit/>
          </a:bodyPr>
          <a:lstStyle/>
          <a:p>
            <a:pPr algn="ctr">
              <a:lnSpc>
                <a:spcPts val="3359"/>
              </a:lnSpc>
            </a:pPr>
            <a:r>
              <a:rPr lang="en-US" sz="2399" b="1">
                <a:solidFill>
                  <a:srgbClr val="000000"/>
                </a:solidFill>
                <a:latin typeface="Open Sans Bold"/>
                <a:ea typeface="Open Sans Bold"/>
                <a:cs typeface="Open Sans Bold"/>
                <a:sym typeface="Open Sans Bold"/>
              </a:rPr>
              <a:t>Escalabilidad</a:t>
            </a:r>
          </a:p>
        </p:txBody>
      </p:sp>
      <p:sp>
        <p:nvSpPr>
          <p:cNvPr id="8" name="TextBox 8"/>
          <p:cNvSpPr txBox="1"/>
          <p:nvPr/>
        </p:nvSpPr>
        <p:spPr>
          <a:xfrm>
            <a:off x="4875198" y="7971986"/>
            <a:ext cx="2243064" cy="815340"/>
          </a:xfrm>
          <a:prstGeom prst="rect">
            <a:avLst/>
          </a:prstGeom>
        </p:spPr>
        <p:txBody>
          <a:bodyPr lIns="0" tIns="0" rIns="0" bIns="0" rtlCol="0" anchor="t">
            <a:spAutoFit/>
          </a:bodyPr>
          <a:lstStyle/>
          <a:p>
            <a:pPr algn="ctr">
              <a:lnSpc>
                <a:spcPts val="3359"/>
              </a:lnSpc>
            </a:pPr>
            <a:r>
              <a:rPr lang="en-US" sz="2399" b="1">
                <a:solidFill>
                  <a:srgbClr val="000000"/>
                </a:solidFill>
                <a:latin typeface="Open Sans Bold"/>
                <a:ea typeface="Open Sans Bold"/>
                <a:cs typeface="Open Sans Bold"/>
                <a:sym typeface="Open Sans Bold"/>
              </a:rPr>
              <a:t>Seguridad</a:t>
            </a:r>
          </a:p>
          <a:p>
            <a:pPr algn="ctr">
              <a:lnSpc>
                <a:spcPts val="3359"/>
              </a:lnSpc>
            </a:pPr>
            <a:endParaRPr lang="en-US" sz="2399" b="1">
              <a:solidFill>
                <a:srgbClr val="000000"/>
              </a:solidFill>
              <a:latin typeface="Open Sans Bold"/>
              <a:ea typeface="Open Sans Bold"/>
              <a:cs typeface="Open Sans Bold"/>
              <a:sym typeface="Open Sans Bold"/>
            </a:endParaRPr>
          </a:p>
        </p:txBody>
      </p:sp>
      <p:sp>
        <p:nvSpPr>
          <p:cNvPr id="9" name="TextBox 9"/>
          <p:cNvSpPr txBox="1"/>
          <p:nvPr/>
        </p:nvSpPr>
        <p:spPr>
          <a:xfrm>
            <a:off x="6376089" y="3269820"/>
            <a:ext cx="2243064" cy="396240"/>
          </a:xfrm>
          <a:prstGeom prst="rect">
            <a:avLst/>
          </a:prstGeom>
        </p:spPr>
        <p:txBody>
          <a:bodyPr lIns="0" tIns="0" rIns="0" bIns="0" rtlCol="0" anchor="t">
            <a:spAutoFit/>
          </a:bodyPr>
          <a:lstStyle/>
          <a:p>
            <a:pPr algn="ctr">
              <a:lnSpc>
                <a:spcPts val="3359"/>
              </a:lnSpc>
            </a:pPr>
            <a:r>
              <a:rPr lang="en-US" sz="2399" b="1">
                <a:solidFill>
                  <a:srgbClr val="000000"/>
                </a:solidFill>
                <a:latin typeface="Open Sans Bold"/>
                <a:ea typeface="Open Sans Bold"/>
                <a:cs typeface="Open Sans Bold"/>
                <a:sym typeface="Open Sans Bold"/>
              </a:rPr>
              <a:t>Costo</a:t>
            </a:r>
          </a:p>
        </p:txBody>
      </p:sp>
      <p:sp>
        <p:nvSpPr>
          <p:cNvPr id="10" name="TextBox 10"/>
          <p:cNvSpPr txBox="1"/>
          <p:nvPr/>
        </p:nvSpPr>
        <p:spPr>
          <a:xfrm>
            <a:off x="9901429" y="6756631"/>
            <a:ext cx="2243064" cy="815340"/>
          </a:xfrm>
          <a:prstGeom prst="rect">
            <a:avLst/>
          </a:prstGeom>
        </p:spPr>
        <p:txBody>
          <a:bodyPr lIns="0" tIns="0" rIns="0" bIns="0" rtlCol="0" anchor="t">
            <a:spAutoFit/>
          </a:bodyPr>
          <a:lstStyle/>
          <a:p>
            <a:pPr algn="ctr">
              <a:lnSpc>
                <a:spcPts val="3359"/>
              </a:lnSpc>
            </a:pPr>
            <a:r>
              <a:rPr lang="en-US" sz="2399" b="1">
                <a:solidFill>
                  <a:srgbClr val="000000"/>
                </a:solidFill>
                <a:latin typeface="Open Sans Bold"/>
                <a:ea typeface="Open Sans Bold"/>
                <a:cs typeface="Open Sans Bold"/>
                <a:sym typeface="Open Sans Bold"/>
              </a:rPr>
              <a:t>Integración</a:t>
            </a:r>
          </a:p>
          <a:p>
            <a:pPr algn="ctr">
              <a:lnSpc>
                <a:spcPts val="3359"/>
              </a:lnSpc>
            </a:pPr>
            <a:endParaRPr lang="en-US" sz="2399" b="1">
              <a:solidFill>
                <a:srgbClr val="000000"/>
              </a:solidFill>
              <a:latin typeface="Open Sans Bold"/>
              <a:ea typeface="Open Sans Bold"/>
              <a:cs typeface="Open Sans Bold"/>
              <a:sym typeface="Open Sans Bold"/>
            </a:endParaRPr>
          </a:p>
        </p:txBody>
      </p:sp>
      <p:sp>
        <p:nvSpPr>
          <p:cNvPr id="11" name="TextBox 11"/>
          <p:cNvSpPr txBox="1"/>
          <p:nvPr/>
        </p:nvSpPr>
        <p:spPr>
          <a:xfrm>
            <a:off x="12482825" y="2635304"/>
            <a:ext cx="2243064" cy="815340"/>
          </a:xfrm>
          <a:prstGeom prst="rect">
            <a:avLst/>
          </a:prstGeom>
        </p:spPr>
        <p:txBody>
          <a:bodyPr lIns="0" tIns="0" rIns="0" bIns="0" rtlCol="0" anchor="t">
            <a:spAutoFit/>
          </a:bodyPr>
          <a:lstStyle/>
          <a:p>
            <a:pPr algn="ctr">
              <a:lnSpc>
                <a:spcPts val="3359"/>
              </a:lnSpc>
            </a:pPr>
            <a:r>
              <a:rPr lang="en-US" sz="2399" b="1">
                <a:solidFill>
                  <a:srgbClr val="000000"/>
                </a:solidFill>
                <a:latin typeface="Open Sans Bold"/>
                <a:ea typeface="Open Sans Bold"/>
                <a:cs typeface="Open Sans Bold"/>
                <a:sym typeface="Open Sans Bold"/>
              </a:rPr>
              <a:t>Rendimiento</a:t>
            </a:r>
          </a:p>
          <a:p>
            <a:pPr algn="ctr">
              <a:lnSpc>
                <a:spcPts val="3359"/>
              </a:lnSpc>
            </a:pPr>
            <a:endParaRPr lang="en-US" sz="2399" b="1">
              <a:solidFill>
                <a:srgbClr val="000000"/>
              </a:solidFill>
              <a:latin typeface="Open Sans Bold"/>
              <a:ea typeface="Open Sans Bold"/>
              <a:cs typeface="Open Sans Bold"/>
              <a:sym typeface="Open Sans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12" b="-312"/>
            </a:stretch>
          </a:blipFill>
        </p:spPr>
        <p:txBody>
          <a:bodyPr/>
          <a:lstStyle/>
          <a:p>
            <a:endParaRPr lang="en-US"/>
          </a:p>
        </p:txBody>
      </p:sp>
      <p:sp>
        <p:nvSpPr>
          <p:cNvPr id="3" name="TextBox 3"/>
          <p:cNvSpPr txBox="1"/>
          <p:nvPr/>
        </p:nvSpPr>
        <p:spPr>
          <a:xfrm>
            <a:off x="1133475" y="607315"/>
            <a:ext cx="11543557" cy="1536052"/>
          </a:xfrm>
          <a:prstGeom prst="rect">
            <a:avLst/>
          </a:prstGeom>
        </p:spPr>
        <p:txBody>
          <a:bodyPr lIns="0" tIns="0" rIns="0" bIns="0" rtlCol="0" anchor="t">
            <a:spAutoFit/>
          </a:bodyPr>
          <a:lstStyle/>
          <a:p>
            <a:pPr algn="ctr">
              <a:lnSpc>
                <a:spcPts val="6160"/>
              </a:lnSpc>
            </a:pPr>
            <a:r>
              <a:rPr lang="en-US" sz="4400" b="1">
                <a:solidFill>
                  <a:srgbClr val="004AAD"/>
                </a:solidFill>
                <a:latin typeface="Open Sans Bold"/>
                <a:ea typeface="Open Sans Bold"/>
                <a:cs typeface="Open Sans Bold"/>
                <a:sym typeface="Open Sans Bold"/>
              </a:rPr>
              <a:t>Estrategias en almacenamiento masivo</a:t>
            </a:r>
          </a:p>
          <a:p>
            <a:pPr algn="ctr">
              <a:lnSpc>
                <a:spcPts val="6160"/>
              </a:lnSpc>
            </a:pPr>
            <a:endParaRPr lang="en-US" sz="4400" b="1">
              <a:solidFill>
                <a:srgbClr val="004AAD"/>
              </a:solidFill>
              <a:latin typeface="Open Sans Bold"/>
              <a:ea typeface="Open Sans Bold"/>
              <a:cs typeface="Open Sans Bold"/>
              <a:sym typeface="Open Sans Bold"/>
            </a:endParaRPr>
          </a:p>
        </p:txBody>
      </p:sp>
      <p:sp>
        <p:nvSpPr>
          <p:cNvPr id="4" name="TextBox 4"/>
          <p:cNvSpPr txBox="1"/>
          <p:nvPr/>
        </p:nvSpPr>
        <p:spPr>
          <a:xfrm>
            <a:off x="2237723" y="4082555"/>
            <a:ext cx="224306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Data Mart</a:t>
            </a:r>
          </a:p>
        </p:txBody>
      </p:sp>
      <p:sp>
        <p:nvSpPr>
          <p:cNvPr id="5" name="TextBox 5"/>
          <p:cNvSpPr txBox="1"/>
          <p:nvPr/>
        </p:nvSpPr>
        <p:spPr>
          <a:xfrm>
            <a:off x="7143879" y="4092080"/>
            <a:ext cx="3516546"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Data Warehouse</a:t>
            </a:r>
          </a:p>
        </p:txBody>
      </p:sp>
      <p:sp>
        <p:nvSpPr>
          <p:cNvPr id="6" name="TextBox 6"/>
          <p:cNvSpPr txBox="1"/>
          <p:nvPr/>
        </p:nvSpPr>
        <p:spPr>
          <a:xfrm>
            <a:off x="12023433" y="4092080"/>
            <a:ext cx="4285064"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Data Lake</a:t>
            </a:r>
          </a:p>
        </p:txBody>
      </p:sp>
      <p:sp>
        <p:nvSpPr>
          <p:cNvPr id="7" name="TextBox 7"/>
          <p:cNvSpPr txBox="1"/>
          <p:nvPr/>
        </p:nvSpPr>
        <p:spPr>
          <a:xfrm>
            <a:off x="595275" y="5486858"/>
            <a:ext cx="5258112" cy="28162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El diseño de un Data Mart para una enfermedad crónica como la diabetes tipo 2 es fundamental para la investigación y la gestión clínica. Al integrar tablas con datos demográficos, condición médica, tratamientos y evolución clínica, podemos obtener una visión holística de cada paciente. </a:t>
            </a:r>
          </a:p>
        </p:txBody>
      </p:sp>
      <p:sp>
        <p:nvSpPr>
          <p:cNvPr id="8" name="TextBox 8"/>
          <p:cNvSpPr txBox="1"/>
          <p:nvPr/>
        </p:nvSpPr>
        <p:spPr>
          <a:xfrm>
            <a:off x="7005912" y="5486858"/>
            <a:ext cx="3654513" cy="352107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Crear un Data Warehouse para almacenar los datos consolidados de todos los pacientes con enfermedades crónicas, estructurados para facilitar el análisis histórico y la toma de decisiones a nivel macro en la institución de salud.</a:t>
            </a:r>
          </a:p>
          <a:p>
            <a:pPr algn="ctr">
              <a:lnSpc>
                <a:spcPts val="2800"/>
              </a:lnSpc>
            </a:pPr>
            <a:endParaRPr lang="en-US" sz="2000">
              <a:solidFill>
                <a:srgbClr val="000000"/>
              </a:solidFill>
              <a:latin typeface="Open Sans"/>
              <a:ea typeface="Open Sans"/>
              <a:cs typeface="Open Sans"/>
              <a:sym typeface="Open Sans"/>
            </a:endParaRPr>
          </a:p>
        </p:txBody>
      </p:sp>
      <p:sp>
        <p:nvSpPr>
          <p:cNvPr id="9" name="TextBox 9"/>
          <p:cNvSpPr txBox="1"/>
          <p:nvPr/>
        </p:nvSpPr>
        <p:spPr>
          <a:xfrm>
            <a:off x="11811527" y="5134433"/>
            <a:ext cx="4708875" cy="387350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Para facilitar el análisis de datos en su estado más crudo, como los provenientes de dispositivos wearables o encuestas, se utilizará un Data Lake. Este repositorio centralizado almacenará grandes volúmenes de datos no estructurados. Tanto AWS Lake Formation como Azure Data Lake Storage ofrecen soluciones robustas para la creación y gestión de estos lagos de datos en la nube.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6</a:t>
            </a:r>
          </a:p>
        </p:txBody>
      </p:sp>
      <p:sp>
        <p:nvSpPr>
          <p:cNvPr id="4" name="TextBox 4"/>
          <p:cNvSpPr txBox="1"/>
          <p:nvPr/>
        </p:nvSpPr>
        <p:spPr>
          <a:xfrm>
            <a:off x="305312" y="4151460"/>
            <a:ext cx="10092625" cy="3649808"/>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Estrategias de aplicación de la ciencia de datos y datos masivos</a:t>
            </a:r>
          </a:p>
          <a:p>
            <a:pPr algn="ctr">
              <a:lnSpc>
                <a:spcPts val="7228"/>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8" b="-518"/>
            </a:stretch>
          </a:blipFill>
        </p:spPr>
        <p:txBody>
          <a:bodyPr/>
          <a:lstStyle/>
          <a:p>
            <a:endParaRPr lang="en-US"/>
          </a:p>
        </p:txBody>
      </p:sp>
      <p:sp>
        <p:nvSpPr>
          <p:cNvPr id="3" name="Freeform 3"/>
          <p:cNvSpPr/>
          <p:nvPr/>
        </p:nvSpPr>
        <p:spPr>
          <a:xfrm>
            <a:off x="2823601" y="6617594"/>
            <a:ext cx="2192194" cy="2192194"/>
          </a:xfrm>
          <a:custGeom>
            <a:avLst/>
            <a:gdLst/>
            <a:ahLst/>
            <a:cxnLst/>
            <a:rect l="l" t="t" r="r" b="b"/>
            <a:pathLst>
              <a:path w="2192194" h="2192194">
                <a:moveTo>
                  <a:pt x="0" y="0"/>
                </a:moveTo>
                <a:lnTo>
                  <a:pt x="2192195" y="0"/>
                </a:lnTo>
                <a:lnTo>
                  <a:pt x="2192195" y="2192195"/>
                </a:lnTo>
                <a:lnTo>
                  <a:pt x="0" y="21921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812020" y="6617594"/>
            <a:ext cx="3181667" cy="2057400"/>
          </a:xfrm>
          <a:custGeom>
            <a:avLst/>
            <a:gdLst/>
            <a:ahLst/>
            <a:cxnLst/>
            <a:rect l="l" t="t" r="r" b="b"/>
            <a:pathLst>
              <a:path w="3181667" h="2057400">
                <a:moveTo>
                  <a:pt x="0" y="0"/>
                </a:moveTo>
                <a:lnTo>
                  <a:pt x="3181667" y="0"/>
                </a:lnTo>
                <a:lnTo>
                  <a:pt x="318166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162693" y="635890"/>
            <a:ext cx="15107424" cy="629906"/>
          </a:xfrm>
          <a:prstGeom prst="rect">
            <a:avLst/>
          </a:prstGeom>
        </p:spPr>
        <p:txBody>
          <a:bodyPr lIns="0" tIns="0" rIns="0" bIns="0" rtlCol="0" anchor="t">
            <a:spAutoFit/>
          </a:bodyPr>
          <a:lstStyle/>
          <a:p>
            <a:pPr algn="ctr">
              <a:lnSpc>
                <a:spcPts val="5180"/>
              </a:lnSpc>
            </a:pPr>
            <a:r>
              <a:rPr lang="en-US" sz="3700" b="1">
                <a:solidFill>
                  <a:srgbClr val="004AAD"/>
                </a:solidFill>
                <a:latin typeface="Open Sans Bold"/>
                <a:ea typeface="Open Sans Bold"/>
                <a:cs typeface="Open Sans Bold"/>
                <a:sym typeface="Open Sans Bold"/>
              </a:rPr>
              <a:t>Estrategias de aplicación de la ciencia de datos y datos masivos</a:t>
            </a:r>
          </a:p>
        </p:txBody>
      </p:sp>
      <p:sp>
        <p:nvSpPr>
          <p:cNvPr id="6" name="TextBox 6"/>
          <p:cNvSpPr txBox="1"/>
          <p:nvPr/>
        </p:nvSpPr>
        <p:spPr>
          <a:xfrm>
            <a:off x="1207435" y="3170873"/>
            <a:ext cx="542452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Inteligencia de negocio</a:t>
            </a:r>
          </a:p>
        </p:txBody>
      </p:sp>
      <p:sp>
        <p:nvSpPr>
          <p:cNvPr id="7" name="TextBox 7"/>
          <p:cNvSpPr txBox="1"/>
          <p:nvPr/>
        </p:nvSpPr>
        <p:spPr>
          <a:xfrm>
            <a:off x="11834773" y="3170873"/>
            <a:ext cx="542452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Analítica de negocio</a:t>
            </a:r>
          </a:p>
        </p:txBody>
      </p:sp>
      <p:sp>
        <p:nvSpPr>
          <p:cNvPr id="8" name="TextBox 8"/>
          <p:cNvSpPr txBox="1"/>
          <p:nvPr/>
        </p:nvSpPr>
        <p:spPr>
          <a:xfrm>
            <a:off x="720198" y="4240213"/>
            <a:ext cx="6041531" cy="17589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Aplicar inteligencia de negocio para identificar qué tratamientos han sido más efectivos en el control de enfermedades crónicas y, a partir de allí, optimizar los recursos de salud</a:t>
            </a:r>
          </a:p>
          <a:p>
            <a:pPr algn="ctr">
              <a:lnSpc>
                <a:spcPts val="2800"/>
              </a:lnSpc>
            </a:pPr>
            <a:endParaRPr lang="en-US" sz="2000">
              <a:solidFill>
                <a:srgbClr val="000000"/>
              </a:solidFill>
              <a:latin typeface="Open Sans"/>
              <a:ea typeface="Open Sans"/>
              <a:cs typeface="Open Sans"/>
              <a:sym typeface="Open Sans"/>
            </a:endParaRPr>
          </a:p>
        </p:txBody>
      </p:sp>
      <p:sp>
        <p:nvSpPr>
          <p:cNvPr id="9" name="TextBox 9"/>
          <p:cNvSpPr txBox="1"/>
          <p:nvPr/>
        </p:nvSpPr>
        <p:spPr>
          <a:xfrm>
            <a:off x="11382088" y="4240213"/>
            <a:ext cx="6041531" cy="17589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Análisis de los datos clínicos para detectar patrones y prever complicaciones en pacientes con enfermedades crónicas, lo que permitirá tomar decisiones preventivas</a:t>
            </a:r>
          </a:p>
          <a:p>
            <a:pPr algn="ctr">
              <a:lnSpc>
                <a:spcPts val="2800"/>
              </a:lnSpc>
            </a:pPr>
            <a:endParaRPr lang="en-US" sz="2000">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0" b="-380"/>
            </a:stretch>
          </a:blipFill>
        </p:spPr>
        <p:txBody>
          <a:bodyPr/>
          <a:lstStyle/>
          <a:p>
            <a:endParaRPr lang="en-US"/>
          </a:p>
        </p:txBody>
      </p:sp>
      <p:sp>
        <p:nvSpPr>
          <p:cNvPr id="3" name="Freeform 3"/>
          <p:cNvSpPr/>
          <p:nvPr/>
        </p:nvSpPr>
        <p:spPr>
          <a:xfrm>
            <a:off x="2456824" y="6438900"/>
            <a:ext cx="1786418" cy="1786418"/>
          </a:xfrm>
          <a:custGeom>
            <a:avLst/>
            <a:gdLst/>
            <a:ahLst/>
            <a:cxnLst/>
            <a:rect l="l" t="t" r="r" b="b"/>
            <a:pathLst>
              <a:path w="1786418" h="1786418">
                <a:moveTo>
                  <a:pt x="0" y="0"/>
                </a:moveTo>
                <a:lnTo>
                  <a:pt x="1786419" y="0"/>
                </a:lnTo>
                <a:lnTo>
                  <a:pt x="1786419" y="1786419"/>
                </a:lnTo>
                <a:lnTo>
                  <a:pt x="0" y="17864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38200" y="3029294"/>
            <a:ext cx="5424527" cy="497840"/>
          </a:xfrm>
          <a:prstGeom prst="rect">
            <a:avLst/>
          </a:prstGeom>
        </p:spPr>
        <p:txBody>
          <a:bodyPr lIns="0" tIns="0" rIns="0" bIns="0" rtlCol="0" anchor="t">
            <a:spAutoFit/>
          </a:bodyPr>
          <a:lstStyle/>
          <a:p>
            <a:pPr algn="ctr">
              <a:lnSpc>
                <a:spcPts val="4060"/>
              </a:lnSpc>
            </a:pPr>
            <a:r>
              <a:rPr lang="en-US" sz="2900" b="1" dirty="0" err="1">
                <a:solidFill>
                  <a:srgbClr val="000000"/>
                </a:solidFill>
                <a:latin typeface="Open Sans Bold"/>
                <a:ea typeface="Open Sans Bold"/>
                <a:cs typeface="Open Sans Bold"/>
                <a:sym typeface="Open Sans Bold"/>
              </a:rPr>
              <a:t>Minería</a:t>
            </a:r>
            <a:r>
              <a:rPr lang="en-US" sz="2900" b="1" dirty="0">
                <a:solidFill>
                  <a:srgbClr val="000000"/>
                </a:solidFill>
                <a:latin typeface="Open Sans Bold"/>
                <a:ea typeface="Open Sans Bold"/>
                <a:cs typeface="Open Sans Bold"/>
                <a:sym typeface="Open Sans Bold"/>
              </a:rPr>
              <a:t> de </a:t>
            </a:r>
            <a:r>
              <a:rPr lang="en-US" sz="2900" b="1" dirty="0" err="1">
                <a:solidFill>
                  <a:srgbClr val="000000"/>
                </a:solidFill>
                <a:latin typeface="Open Sans Bold"/>
                <a:ea typeface="Open Sans Bold"/>
                <a:cs typeface="Open Sans Bold"/>
                <a:sym typeface="Open Sans Bold"/>
              </a:rPr>
              <a:t>datos</a:t>
            </a:r>
            <a:endParaRPr lang="en-US" sz="2900" b="1" dirty="0">
              <a:solidFill>
                <a:srgbClr val="000000"/>
              </a:solidFill>
              <a:latin typeface="Open Sans Bold"/>
              <a:ea typeface="Open Sans Bold"/>
              <a:cs typeface="Open Sans Bold"/>
              <a:sym typeface="Open Sans Bold"/>
            </a:endParaRPr>
          </a:p>
        </p:txBody>
      </p:sp>
      <p:sp>
        <p:nvSpPr>
          <p:cNvPr id="5" name="TextBox 5"/>
          <p:cNvSpPr txBox="1"/>
          <p:nvPr/>
        </p:nvSpPr>
        <p:spPr>
          <a:xfrm>
            <a:off x="11582400" y="3049462"/>
            <a:ext cx="5424527" cy="563880"/>
          </a:xfrm>
          <a:prstGeom prst="rect">
            <a:avLst/>
          </a:prstGeom>
        </p:spPr>
        <p:txBody>
          <a:bodyPr lIns="0" tIns="0" rIns="0" bIns="0" rtlCol="0" anchor="t">
            <a:spAutoFit/>
          </a:bodyPr>
          <a:lstStyle/>
          <a:p>
            <a:pPr algn="ctr">
              <a:lnSpc>
                <a:spcPts val="4620"/>
              </a:lnSpc>
            </a:pPr>
            <a:r>
              <a:rPr lang="en-US" sz="3300" b="1" dirty="0" err="1">
                <a:solidFill>
                  <a:srgbClr val="000000"/>
                </a:solidFill>
                <a:latin typeface="Open Sans Bold"/>
                <a:ea typeface="Open Sans Bold"/>
                <a:cs typeface="Open Sans Bold"/>
                <a:sym typeface="Open Sans Bold"/>
              </a:rPr>
              <a:t>Aprendizaje</a:t>
            </a:r>
            <a:r>
              <a:rPr lang="en-US" sz="3300" b="1" dirty="0">
                <a:solidFill>
                  <a:srgbClr val="000000"/>
                </a:solidFill>
                <a:latin typeface="Open Sans Bold"/>
                <a:ea typeface="Open Sans Bold"/>
                <a:cs typeface="Open Sans Bold"/>
                <a:sym typeface="Open Sans Bold"/>
              </a:rPr>
              <a:t> </a:t>
            </a:r>
            <a:r>
              <a:rPr lang="en-US" sz="3300" b="1" dirty="0" err="1">
                <a:solidFill>
                  <a:srgbClr val="000000"/>
                </a:solidFill>
                <a:latin typeface="Open Sans Bold"/>
                <a:ea typeface="Open Sans Bold"/>
                <a:cs typeface="Open Sans Bold"/>
                <a:sym typeface="Open Sans Bold"/>
              </a:rPr>
              <a:t>automático</a:t>
            </a:r>
            <a:endParaRPr lang="en-US" sz="3300" b="1" dirty="0">
              <a:solidFill>
                <a:srgbClr val="000000"/>
              </a:solidFill>
              <a:latin typeface="Open Sans Bold"/>
              <a:ea typeface="Open Sans Bold"/>
              <a:cs typeface="Open Sans Bold"/>
              <a:sym typeface="Open Sans Bold"/>
            </a:endParaRPr>
          </a:p>
        </p:txBody>
      </p:sp>
      <p:sp>
        <p:nvSpPr>
          <p:cNvPr id="6" name="TextBox 6"/>
          <p:cNvSpPr txBox="1"/>
          <p:nvPr/>
        </p:nvSpPr>
        <p:spPr>
          <a:xfrm>
            <a:off x="1162693" y="635890"/>
            <a:ext cx="15107424" cy="629906"/>
          </a:xfrm>
          <a:prstGeom prst="rect">
            <a:avLst/>
          </a:prstGeom>
        </p:spPr>
        <p:txBody>
          <a:bodyPr lIns="0" tIns="0" rIns="0" bIns="0" rtlCol="0" anchor="t">
            <a:spAutoFit/>
          </a:bodyPr>
          <a:lstStyle/>
          <a:p>
            <a:pPr algn="ctr">
              <a:lnSpc>
                <a:spcPts val="5180"/>
              </a:lnSpc>
            </a:pPr>
            <a:r>
              <a:rPr lang="en-US" sz="3700" b="1">
                <a:solidFill>
                  <a:srgbClr val="004AAD"/>
                </a:solidFill>
                <a:latin typeface="Open Sans Bold"/>
                <a:ea typeface="Open Sans Bold"/>
                <a:cs typeface="Open Sans Bold"/>
                <a:sym typeface="Open Sans Bold"/>
              </a:rPr>
              <a:t>Estrategias de aplicación de la ciencia de datos y datos masivos</a:t>
            </a:r>
          </a:p>
        </p:txBody>
      </p:sp>
      <p:sp>
        <p:nvSpPr>
          <p:cNvPr id="7" name="TextBox 7"/>
          <p:cNvSpPr txBox="1"/>
          <p:nvPr/>
        </p:nvSpPr>
        <p:spPr>
          <a:xfrm>
            <a:off x="720199" y="4087812"/>
            <a:ext cx="6041531" cy="2111375"/>
          </a:xfrm>
          <a:prstGeom prst="rect">
            <a:avLst/>
          </a:prstGeom>
        </p:spPr>
        <p:txBody>
          <a:bodyPr lIns="0" tIns="0" rIns="0" bIns="0" rtlCol="0" anchor="t">
            <a:spAutoFit/>
          </a:bodyPr>
          <a:lstStyle/>
          <a:p>
            <a:pPr algn="ctr">
              <a:lnSpc>
                <a:spcPts val="2800"/>
              </a:lnSpc>
            </a:pPr>
            <a:r>
              <a:rPr lang="en-US" sz="2000" dirty="0" err="1">
                <a:solidFill>
                  <a:srgbClr val="000000"/>
                </a:solidFill>
                <a:latin typeface="Open Sans"/>
                <a:ea typeface="Open Sans"/>
                <a:cs typeface="Open Sans"/>
                <a:sym typeface="Open Sans"/>
              </a:rPr>
              <a:t>Utilizar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minería</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para </a:t>
            </a:r>
            <a:r>
              <a:rPr lang="en-US" sz="2000" dirty="0" err="1">
                <a:solidFill>
                  <a:srgbClr val="000000"/>
                </a:solidFill>
                <a:latin typeface="Open Sans"/>
                <a:ea typeface="Open Sans"/>
                <a:cs typeface="Open Sans"/>
                <a:sym typeface="Open Sans"/>
              </a:rPr>
              <a:t>descubrir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patrones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ocultos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historiales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médicos</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dispositivos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monitoreo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como</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relación</a:t>
            </a:r>
            <a:r>
              <a:rPr lang="en-US" sz="2000" dirty="0">
                <a:solidFill>
                  <a:srgbClr val="000000"/>
                </a:solidFill>
                <a:latin typeface="Open Sans"/>
                <a:ea typeface="Open Sans"/>
                <a:cs typeface="Open Sans"/>
                <a:sym typeface="Open Sans"/>
              </a:rPr>
              <a:t> entre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nivel</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actividad</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física</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control de la diabetes</a:t>
            </a:r>
          </a:p>
          <a:p>
            <a:pPr algn="ctr">
              <a:lnSpc>
                <a:spcPts val="2800"/>
              </a:lnSpc>
            </a:pPr>
            <a:endParaRPr lang="en-US" sz="2000" dirty="0">
              <a:solidFill>
                <a:srgbClr val="000000"/>
              </a:solidFill>
              <a:latin typeface="Open Sans"/>
              <a:ea typeface="Open Sans"/>
              <a:cs typeface="Open Sans"/>
              <a:sym typeface="Open Sans"/>
            </a:endParaRPr>
          </a:p>
        </p:txBody>
      </p:sp>
      <p:sp>
        <p:nvSpPr>
          <p:cNvPr id="8" name="TextBox 8"/>
          <p:cNvSpPr txBox="1"/>
          <p:nvPr/>
        </p:nvSpPr>
        <p:spPr>
          <a:xfrm>
            <a:off x="11430000" y="4051414"/>
            <a:ext cx="6041531" cy="2463800"/>
          </a:xfrm>
          <a:prstGeom prst="rect">
            <a:avLst/>
          </a:prstGeom>
        </p:spPr>
        <p:txBody>
          <a:bodyPr lIns="0" tIns="0" rIns="0" bIns="0" rtlCol="0" anchor="t">
            <a:spAutoFit/>
          </a:bodyPr>
          <a:lstStyle/>
          <a:p>
            <a:pPr algn="ctr">
              <a:lnSpc>
                <a:spcPts val="2800"/>
              </a:lnSpc>
            </a:pPr>
            <a:r>
              <a:rPr lang="en-US" sz="2000" dirty="0" err="1">
                <a:solidFill>
                  <a:srgbClr val="000000"/>
                </a:solidFill>
                <a:latin typeface="Open Sans"/>
                <a:ea typeface="Open Sans"/>
                <a:cs typeface="Open Sans"/>
                <a:sym typeface="Open Sans"/>
              </a:rPr>
              <a:t>Desarrollar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modelos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predictivos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utilizando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aprendizaje</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automático</a:t>
            </a:r>
            <a:r>
              <a:rPr lang="en-US" sz="2000" dirty="0">
                <a:solidFill>
                  <a:srgbClr val="000000"/>
                </a:solidFill>
                <a:latin typeface="Open Sans"/>
                <a:ea typeface="Open Sans"/>
                <a:cs typeface="Open Sans"/>
                <a:sym typeface="Open Sans"/>
              </a:rPr>
              <a:t> para </a:t>
            </a:r>
            <a:r>
              <a:rPr lang="en-US" sz="2000" dirty="0" err="1">
                <a:solidFill>
                  <a:srgbClr val="000000"/>
                </a:solidFill>
                <a:latin typeface="Open Sans"/>
                <a:ea typeface="Open Sans"/>
                <a:cs typeface="Open Sans"/>
                <a:sym typeface="Open Sans"/>
              </a:rPr>
              <a:t>predecir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riesgo</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complicaciones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pacientes</a:t>
            </a:r>
            <a:r>
              <a:rPr lang="en-US" sz="2000" dirty="0">
                <a:solidFill>
                  <a:srgbClr val="000000"/>
                </a:solidFill>
                <a:latin typeface="Open Sans"/>
                <a:ea typeface="Open Sans"/>
                <a:cs typeface="Open Sans"/>
                <a:sym typeface="Open Sans"/>
              </a:rPr>
              <a:t> con </a:t>
            </a:r>
            <a:r>
              <a:rPr lang="en-US" sz="2000" dirty="0" err="1">
                <a:solidFill>
                  <a:srgbClr val="000000"/>
                </a:solidFill>
                <a:latin typeface="Open Sans"/>
                <a:ea typeface="Open Sans"/>
                <a:cs typeface="Open Sans"/>
                <a:sym typeface="Open Sans"/>
              </a:rPr>
              <a:t>enfermedades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crónicas</a:t>
            </a:r>
            <a:r>
              <a:rPr lang="en-US" sz="2000" dirty="0">
                <a:solidFill>
                  <a:srgbClr val="000000"/>
                </a:solidFill>
                <a:latin typeface="Open Sans"/>
                <a:ea typeface="Open Sans"/>
                <a:cs typeface="Open Sans"/>
                <a:sym typeface="Open Sans"/>
              </a:rPr>
              <a:t>. Por </a:t>
            </a:r>
            <a:r>
              <a:rPr lang="en-US" sz="2000" dirty="0" err="1">
                <a:solidFill>
                  <a:srgbClr val="000000"/>
                </a:solidFill>
                <a:latin typeface="Open Sans"/>
                <a:ea typeface="Open Sans"/>
                <a:cs typeface="Open Sans"/>
                <a:sym typeface="Open Sans"/>
              </a:rPr>
              <a:t>ejemplo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predecir</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probabilidad</a:t>
            </a:r>
            <a:r>
              <a:rPr lang="en-US" sz="2000" dirty="0">
                <a:solidFill>
                  <a:srgbClr val="000000"/>
                </a:solidFill>
                <a:latin typeface="Open Sans"/>
                <a:ea typeface="Open Sans"/>
                <a:cs typeface="Open Sans"/>
                <a:sym typeface="Open Sans"/>
              </a:rPr>
              <a:t> de que un </a:t>
            </a:r>
            <a:r>
              <a:rPr lang="en-US" sz="2000" dirty="0" err="1">
                <a:solidFill>
                  <a:srgbClr val="000000"/>
                </a:solidFill>
                <a:latin typeface="Open Sans"/>
                <a:ea typeface="Open Sans"/>
                <a:cs typeface="Open Sans"/>
                <a:sym typeface="Open Sans"/>
              </a:rPr>
              <a:t>paciente</a:t>
            </a:r>
            <a:r>
              <a:rPr lang="en-US" sz="2000" dirty="0">
                <a:solidFill>
                  <a:srgbClr val="000000"/>
                </a:solidFill>
                <a:latin typeface="Open Sans"/>
                <a:ea typeface="Open Sans"/>
                <a:cs typeface="Open Sans"/>
                <a:sym typeface="Open Sans"/>
              </a:rPr>
              <a:t> con diabetes </a:t>
            </a:r>
            <a:r>
              <a:rPr lang="en-US" sz="2000" dirty="0" err="1">
                <a:solidFill>
                  <a:srgbClr val="000000"/>
                </a:solidFill>
                <a:latin typeface="Open Sans"/>
                <a:ea typeface="Open Sans"/>
                <a:cs typeface="Open Sans"/>
                <a:sym typeface="Open Sans"/>
              </a:rPr>
              <a:t>desarrolle</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insuficiencia</a:t>
            </a:r>
            <a:r>
              <a:rPr lang="en-US" sz="2000" dirty="0">
                <a:solidFill>
                  <a:srgbClr val="000000"/>
                </a:solidFill>
                <a:latin typeface="Open Sans"/>
                <a:ea typeface="Open Sans"/>
                <a:cs typeface="Open Sans"/>
                <a:sym typeface="Open Sans"/>
              </a:rPr>
              <a:t> renal.</a:t>
            </a:r>
          </a:p>
          <a:p>
            <a:pPr algn="ctr">
              <a:lnSpc>
                <a:spcPts val="2800"/>
              </a:lnSpc>
            </a:pPr>
            <a:endParaRPr lang="en-US" sz="2000" dirty="0">
              <a:solidFill>
                <a:srgbClr val="000000"/>
              </a:solidFill>
              <a:latin typeface="Open Sans"/>
              <a:ea typeface="Open Sans"/>
              <a:cs typeface="Open Sans"/>
              <a:sym typeface="Open Sans"/>
            </a:endParaRPr>
          </a:p>
        </p:txBody>
      </p:sp>
      <p:sp>
        <p:nvSpPr>
          <p:cNvPr id="9" name="Freeform 9"/>
          <p:cNvSpPr/>
          <p:nvPr/>
        </p:nvSpPr>
        <p:spPr>
          <a:xfrm>
            <a:off x="13030200" y="6515100"/>
            <a:ext cx="2192194" cy="2192194"/>
          </a:xfrm>
          <a:custGeom>
            <a:avLst/>
            <a:gdLst/>
            <a:ahLst/>
            <a:cxnLst/>
            <a:rect l="l" t="t" r="r" b="b"/>
            <a:pathLst>
              <a:path w="2192194" h="2192194">
                <a:moveTo>
                  <a:pt x="0" y="0"/>
                </a:moveTo>
                <a:lnTo>
                  <a:pt x="2192195" y="0"/>
                </a:lnTo>
                <a:lnTo>
                  <a:pt x="2192195" y="2192195"/>
                </a:lnTo>
                <a:lnTo>
                  <a:pt x="0" y="2192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54" b="-354"/>
            </a:stretch>
          </a:blipFill>
        </p:spPr>
        <p:txBody>
          <a:bodyPr/>
          <a:lstStyle/>
          <a:p>
            <a:endParaRPr lang="en-US"/>
          </a:p>
        </p:txBody>
      </p:sp>
      <p:sp>
        <p:nvSpPr>
          <p:cNvPr id="3" name="Freeform 3"/>
          <p:cNvSpPr/>
          <p:nvPr/>
        </p:nvSpPr>
        <p:spPr>
          <a:xfrm>
            <a:off x="6276356" y="3365417"/>
            <a:ext cx="2368366" cy="5970671"/>
          </a:xfrm>
          <a:custGeom>
            <a:avLst/>
            <a:gdLst/>
            <a:ahLst/>
            <a:cxnLst/>
            <a:rect l="l" t="t" r="r" b="b"/>
            <a:pathLst>
              <a:path w="2368366" h="5970671">
                <a:moveTo>
                  <a:pt x="0" y="0"/>
                </a:moveTo>
                <a:lnTo>
                  <a:pt x="2368366" y="0"/>
                </a:lnTo>
                <a:lnTo>
                  <a:pt x="2368366" y="5970671"/>
                </a:lnTo>
                <a:lnTo>
                  <a:pt x="0" y="5970671"/>
                </a:lnTo>
                <a:lnTo>
                  <a:pt x="0" y="0"/>
                </a:lnTo>
                <a:close/>
              </a:path>
            </a:pathLst>
          </a:custGeom>
          <a:blipFill>
            <a:blip r:embed="rId3"/>
            <a:stretch>
              <a:fillRect/>
            </a:stretch>
          </a:blipFill>
        </p:spPr>
        <p:txBody>
          <a:bodyPr/>
          <a:lstStyle/>
          <a:p>
            <a:endParaRPr lang="en-US"/>
          </a:p>
        </p:txBody>
      </p:sp>
      <p:sp>
        <p:nvSpPr>
          <p:cNvPr id="4" name="Freeform 4"/>
          <p:cNvSpPr/>
          <p:nvPr/>
        </p:nvSpPr>
        <p:spPr>
          <a:xfrm>
            <a:off x="12321354" y="3927227"/>
            <a:ext cx="3370877" cy="3370877"/>
          </a:xfrm>
          <a:custGeom>
            <a:avLst/>
            <a:gdLst/>
            <a:ahLst/>
            <a:cxnLst/>
            <a:rect l="l" t="t" r="r" b="b"/>
            <a:pathLst>
              <a:path w="3370877" h="3370877">
                <a:moveTo>
                  <a:pt x="0" y="0"/>
                </a:moveTo>
                <a:lnTo>
                  <a:pt x="3370877" y="0"/>
                </a:lnTo>
                <a:lnTo>
                  <a:pt x="3370877" y="3370878"/>
                </a:lnTo>
                <a:lnTo>
                  <a:pt x="0" y="3370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413888" y="680409"/>
            <a:ext cx="15107424" cy="629906"/>
          </a:xfrm>
          <a:prstGeom prst="rect">
            <a:avLst/>
          </a:prstGeom>
        </p:spPr>
        <p:txBody>
          <a:bodyPr lIns="0" tIns="0" rIns="0" bIns="0" rtlCol="0" anchor="t">
            <a:spAutoFit/>
          </a:bodyPr>
          <a:lstStyle/>
          <a:p>
            <a:pPr algn="ctr">
              <a:lnSpc>
                <a:spcPts val="5180"/>
              </a:lnSpc>
            </a:pPr>
            <a:r>
              <a:rPr lang="en-US" sz="3700" b="1">
                <a:solidFill>
                  <a:srgbClr val="004AAD"/>
                </a:solidFill>
                <a:latin typeface="Open Sans Bold"/>
                <a:ea typeface="Open Sans Bold"/>
                <a:cs typeface="Open Sans Bold"/>
                <a:sym typeface="Open Sans Bold"/>
              </a:rPr>
              <a:t>Estrategias de aplicación de la ciencia de datos y datos masivos</a:t>
            </a:r>
          </a:p>
        </p:txBody>
      </p:sp>
      <p:sp>
        <p:nvSpPr>
          <p:cNvPr id="6" name="TextBox 6"/>
          <p:cNvSpPr txBox="1"/>
          <p:nvPr/>
        </p:nvSpPr>
        <p:spPr>
          <a:xfrm>
            <a:off x="2036012" y="3490551"/>
            <a:ext cx="5424527" cy="497840"/>
          </a:xfrm>
          <a:prstGeom prst="rect">
            <a:avLst/>
          </a:prstGeom>
        </p:spPr>
        <p:txBody>
          <a:bodyPr lIns="0" tIns="0" rIns="0" bIns="0" rtlCol="0" anchor="t">
            <a:spAutoFit/>
          </a:bodyPr>
          <a:lstStyle/>
          <a:p>
            <a:pPr algn="ctr">
              <a:lnSpc>
                <a:spcPts val="4060"/>
              </a:lnSpc>
            </a:pPr>
            <a:r>
              <a:rPr lang="en-US" sz="2900" b="1" dirty="0" err="1">
                <a:solidFill>
                  <a:srgbClr val="000000"/>
                </a:solidFill>
                <a:latin typeface="Open Sans Bold"/>
                <a:ea typeface="Open Sans Bold"/>
                <a:cs typeface="Open Sans Bold"/>
                <a:sym typeface="Open Sans Bold"/>
              </a:rPr>
              <a:t>Inteligencia</a:t>
            </a:r>
            <a:r>
              <a:rPr lang="en-US" sz="2900" b="1" dirty="0">
                <a:solidFill>
                  <a:srgbClr val="000000"/>
                </a:solidFill>
                <a:latin typeface="Open Sans Bold"/>
                <a:ea typeface="Open Sans Bold"/>
                <a:cs typeface="Open Sans Bold"/>
                <a:sym typeface="Open Sans Bold"/>
              </a:rPr>
              <a:t> artificial</a:t>
            </a:r>
          </a:p>
        </p:txBody>
      </p:sp>
      <p:sp>
        <p:nvSpPr>
          <p:cNvPr id="7" name="TextBox 7"/>
          <p:cNvSpPr txBox="1"/>
          <p:nvPr/>
        </p:nvSpPr>
        <p:spPr>
          <a:xfrm>
            <a:off x="1828800" y="4742970"/>
            <a:ext cx="6041531" cy="2111375"/>
          </a:xfrm>
          <a:prstGeom prst="rect">
            <a:avLst/>
          </a:prstGeom>
        </p:spPr>
        <p:txBody>
          <a:bodyPr lIns="0" tIns="0" rIns="0" bIns="0" rtlCol="0" anchor="t">
            <a:spAutoFit/>
          </a:bodyPr>
          <a:lstStyle/>
          <a:p>
            <a:pPr algn="ctr">
              <a:lnSpc>
                <a:spcPts val="2800"/>
              </a:lnSpc>
            </a:pPr>
            <a:r>
              <a:rPr lang="en-US" sz="2000" dirty="0" err="1">
                <a:solidFill>
                  <a:srgbClr val="000000"/>
                </a:solidFill>
                <a:latin typeface="Open Sans"/>
                <a:ea typeface="Open Sans"/>
                <a:cs typeface="Open Sans"/>
                <a:sym typeface="Open Sans"/>
              </a:rPr>
              <a:t>Explorar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cómo</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inteligencia</a:t>
            </a:r>
            <a:r>
              <a:rPr lang="en-US" sz="2000" dirty="0">
                <a:solidFill>
                  <a:srgbClr val="000000"/>
                </a:solidFill>
                <a:latin typeface="Open Sans"/>
                <a:ea typeface="Open Sans"/>
                <a:cs typeface="Open Sans"/>
                <a:sym typeface="Open Sans"/>
              </a:rPr>
              <a:t> artificial </a:t>
            </a:r>
            <a:r>
              <a:rPr lang="en-US" sz="2000" dirty="0" err="1">
                <a:solidFill>
                  <a:srgbClr val="000000"/>
                </a:solidFill>
                <a:latin typeface="Open Sans"/>
                <a:ea typeface="Open Sans"/>
                <a:cs typeface="Open Sans"/>
                <a:sym typeface="Open Sans"/>
              </a:rPr>
              <a:t>podría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automatizar</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personalización</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tratamientos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utilizando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históricos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pacientes</a:t>
            </a:r>
            <a:r>
              <a:rPr lang="en-US" sz="2000" dirty="0">
                <a:solidFill>
                  <a:srgbClr val="000000"/>
                </a:solidFill>
                <a:latin typeface="Open Sans"/>
                <a:ea typeface="Open Sans"/>
                <a:cs typeface="Open Sans"/>
                <a:sym typeface="Open Sans"/>
              </a:rPr>
              <a:t> para </a:t>
            </a:r>
            <a:r>
              <a:rPr lang="en-US" sz="2000" dirty="0" err="1">
                <a:solidFill>
                  <a:srgbClr val="000000"/>
                </a:solidFill>
                <a:latin typeface="Open Sans"/>
                <a:ea typeface="Open Sans"/>
                <a:cs typeface="Open Sans"/>
                <a:sym typeface="Open Sans"/>
              </a:rPr>
              <a:t>recomendar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tratamientos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específicos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según</a:t>
            </a:r>
            <a:r>
              <a:rPr lang="en-US" sz="2000" dirty="0">
                <a:solidFill>
                  <a:srgbClr val="000000"/>
                </a:solidFill>
                <a:latin typeface="Open Sans"/>
                <a:ea typeface="Open Sans"/>
                <a:cs typeface="Open Sans"/>
                <a:sym typeface="Open Sans"/>
              </a:rPr>
              <a:t> las </a:t>
            </a:r>
            <a:r>
              <a:rPr lang="en-US" sz="2000" dirty="0" err="1">
                <a:solidFill>
                  <a:srgbClr val="000000"/>
                </a:solidFill>
                <a:latin typeface="Open Sans"/>
                <a:ea typeface="Open Sans"/>
                <a:cs typeface="Open Sans"/>
                <a:sym typeface="Open Sans"/>
              </a:rPr>
              <a:t>características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cada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individuo</a:t>
            </a:r>
            <a:endParaRPr lang="en-US" sz="2000" dirty="0">
              <a:solidFill>
                <a:srgbClr val="000000"/>
              </a:solidFill>
              <a:latin typeface="Open Sans"/>
              <a:ea typeface="Open Sans"/>
              <a:cs typeface="Open Sans"/>
              <a:sym typeface="Open Sans"/>
            </a:endParaRPr>
          </a:p>
          <a:p>
            <a:pPr algn="ctr">
              <a:lnSpc>
                <a:spcPts val="2800"/>
              </a:lnSpc>
            </a:pPr>
            <a:endParaRPr lang="en-US" sz="2000" dirty="0">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7</a:t>
            </a:r>
          </a:p>
        </p:txBody>
      </p:sp>
      <p:sp>
        <p:nvSpPr>
          <p:cNvPr id="4" name="TextBox 4"/>
          <p:cNvSpPr txBox="1"/>
          <p:nvPr/>
        </p:nvSpPr>
        <p:spPr>
          <a:xfrm>
            <a:off x="305312" y="4151460"/>
            <a:ext cx="10092625" cy="887095"/>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Visualización de Datos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3" b="-463"/>
            </a:stretch>
          </a:blipFill>
        </p:spPr>
        <p:txBody>
          <a:bodyPr/>
          <a:lstStyle/>
          <a:p>
            <a:endParaRPr lang="en-US" dirty="0"/>
          </a:p>
        </p:txBody>
      </p:sp>
      <p:sp>
        <p:nvSpPr>
          <p:cNvPr id="4" name="TextBox 4"/>
          <p:cNvSpPr txBox="1"/>
          <p:nvPr/>
        </p:nvSpPr>
        <p:spPr>
          <a:xfrm>
            <a:off x="1413888" y="680409"/>
            <a:ext cx="2837530" cy="629906"/>
          </a:xfrm>
          <a:prstGeom prst="rect">
            <a:avLst/>
          </a:prstGeom>
        </p:spPr>
        <p:txBody>
          <a:bodyPr lIns="0" tIns="0" rIns="0" bIns="0" rtlCol="0" anchor="t">
            <a:spAutoFit/>
          </a:bodyPr>
          <a:lstStyle/>
          <a:p>
            <a:pPr algn="ctr">
              <a:lnSpc>
                <a:spcPts val="5180"/>
              </a:lnSpc>
            </a:pPr>
            <a:r>
              <a:rPr lang="en-US" sz="3700" b="1" dirty="0">
                <a:solidFill>
                  <a:srgbClr val="004AAD"/>
                </a:solidFill>
                <a:latin typeface="Open Sans Bold"/>
                <a:ea typeface="Open Sans Bold"/>
                <a:cs typeface="Open Sans Bold"/>
                <a:sym typeface="Open Sans Bold"/>
              </a:rPr>
              <a:t>Dashboard</a:t>
            </a:r>
          </a:p>
        </p:txBody>
      </p:sp>
      <p:pic>
        <p:nvPicPr>
          <p:cNvPr id="7" name="Picture 6">
            <a:extLst>
              <a:ext uri="{FF2B5EF4-FFF2-40B4-BE49-F238E27FC236}">
                <a16:creationId xmlns:a16="http://schemas.microsoft.com/office/drawing/2014/main" id="{6BFE6D24-C1F4-DB8F-237E-9135499A7F81}"/>
              </a:ext>
            </a:extLst>
          </p:cNvPr>
          <p:cNvPicPr>
            <a:picLocks noChangeAspect="1"/>
          </p:cNvPicPr>
          <p:nvPr/>
        </p:nvPicPr>
        <p:blipFill>
          <a:blip r:embed="rId3"/>
          <a:stretch>
            <a:fillRect/>
          </a:stretch>
        </p:blipFill>
        <p:spPr>
          <a:xfrm>
            <a:off x="762000" y="1638300"/>
            <a:ext cx="9982200" cy="7841888"/>
          </a:xfrm>
          <a:prstGeom prst="rect">
            <a:avLst/>
          </a:prstGeom>
        </p:spPr>
      </p:pic>
      <p:pic>
        <p:nvPicPr>
          <p:cNvPr id="9" name="Picture 8">
            <a:extLst>
              <a:ext uri="{FF2B5EF4-FFF2-40B4-BE49-F238E27FC236}">
                <a16:creationId xmlns:a16="http://schemas.microsoft.com/office/drawing/2014/main" id="{696A2EB8-3A67-082B-D114-88D8686C01BD}"/>
              </a:ext>
            </a:extLst>
          </p:cNvPr>
          <p:cNvPicPr>
            <a:picLocks noChangeAspect="1"/>
          </p:cNvPicPr>
          <p:nvPr/>
        </p:nvPicPr>
        <p:blipFill>
          <a:blip r:embed="rId4"/>
          <a:stretch>
            <a:fillRect/>
          </a:stretch>
        </p:blipFill>
        <p:spPr>
          <a:xfrm>
            <a:off x="11620500" y="2569509"/>
            <a:ext cx="2838450" cy="2571750"/>
          </a:xfrm>
          <a:prstGeom prst="rect">
            <a:avLst/>
          </a:prstGeom>
        </p:spPr>
      </p:pic>
      <p:sp>
        <p:nvSpPr>
          <p:cNvPr id="10" name="TextBox 7">
            <a:extLst>
              <a:ext uri="{FF2B5EF4-FFF2-40B4-BE49-F238E27FC236}">
                <a16:creationId xmlns:a16="http://schemas.microsoft.com/office/drawing/2014/main" id="{F6F2E002-D23C-EF54-58AF-DE30D1F25160}"/>
              </a:ext>
            </a:extLst>
          </p:cNvPr>
          <p:cNvSpPr txBox="1"/>
          <p:nvPr/>
        </p:nvSpPr>
        <p:spPr>
          <a:xfrm>
            <a:off x="11582400" y="876300"/>
            <a:ext cx="5987290" cy="8580939"/>
          </a:xfrm>
          <a:prstGeom prst="rect">
            <a:avLst/>
          </a:prstGeom>
        </p:spPr>
        <p:txBody>
          <a:bodyPr wrap="square" lIns="0" tIns="0" rIns="0" bIns="0" rtlCol="0" anchor="t">
            <a:spAutoFit/>
          </a:bodyPr>
          <a:lstStyle/>
          <a:p>
            <a:pPr algn="just">
              <a:lnSpc>
                <a:spcPts val="3200"/>
              </a:lnSpc>
            </a:pPr>
            <a:r>
              <a:rPr lang="es-ES" sz="2000" b="1" dirty="0" err="1">
                <a:solidFill>
                  <a:srgbClr val="000000"/>
                </a:solidFill>
                <a:latin typeface="Roboto" panose="02000000000000000000" pitchFamily="2" charset="0"/>
              </a:rPr>
              <a:t>C</a:t>
            </a:r>
            <a:r>
              <a:rPr lang="es-ES" sz="2000" b="1" i="0" dirty="0" err="1">
                <a:solidFill>
                  <a:srgbClr val="000000"/>
                </a:solidFill>
                <a:effectLst/>
                <a:latin typeface="Roboto" panose="02000000000000000000" pitchFamily="2" charset="0"/>
              </a:rPr>
              <a:t>ards</a:t>
            </a:r>
            <a:r>
              <a:rPr lang="es-ES" sz="2000" b="0" i="0" dirty="0">
                <a:solidFill>
                  <a:srgbClr val="000000"/>
                </a:solidFill>
                <a:effectLst/>
                <a:latin typeface="Roboto" panose="02000000000000000000" pitchFamily="2" charset="0"/>
              </a:rPr>
              <a:t>: </a:t>
            </a:r>
          </a:p>
          <a:p>
            <a:pPr marL="457200" indent="-457200" algn="just">
              <a:lnSpc>
                <a:spcPts val="3200"/>
              </a:lnSpc>
              <a:buFont typeface="+mj-lt"/>
              <a:buAutoNum type="arabicPeriod"/>
            </a:pPr>
            <a:r>
              <a:rPr lang="es-ES" sz="2000" b="0" i="0" dirty="0">
                <a:solidFill>
                  <a:srgbClr val="000000"/>
                </a:solidFill>
                <a:effectLst/>
                <a:latin typeface="Roboto" panose="02000000000000000000" pitchFamily="2" charset="0"/>
              </a:rPr>
              <a:t>Cantidad total de casos o muestras </a:t>
            </a:r>
          </a:p>
          <a:p>
            <a:pPr marL="457200" indent="-457200" algn="just">
              <a:lnSpc>
                <a:spcPts val="3200"/>
              </a:lnSpc>
              <a:buFont typeface="+mj-lt"/>
              <a:buAutoNum type="arabicPeriod"/>
            </a:pPr>
            <a:r>
              <a:rPr lang="es-ES" sz="2000" dirty="0">
                <a:solidFill>
                  <a:srgbClr val="000000"/>
                </a:solidFill>
                <a:latin typeface="Roboto" panose="02000000000000000000" pitchFamily="2" charset="0"/>
              </a:rPr>
              <a:t>P</a:t>
            </a:r>
            <a:r>
              <a:rPr lang="es-ES" sz="2000" b="0" i="0" dirty="0">
                <a:solidFill>
                  <a:srgbClr val="000000"/>
                </a:solidFill>
                <a:effectLst/>
                <a:latin typeface="Roboto" panose="02000000000000000000" pitchFamily="2" charset="0"/>
              </a:rPr>
              <a:t>romedio de edades </a:t>
            </a:r>
          </a:p>
          <a:p>
            <a:pPr marL="457200" indent="-457200" algn="just">
              <a:lnSpc>
                <a:spcPts val="3200"/>
              </a:lnSpc>
              <a:buFont typeface="+mj-lt"/>
              <a:buAutoNum type="arabicPeriod"/>
            </a:pPr>
            <a:r>
              <a:rPr lang="es-ES" sz="2000" dirty="0">
                <a:solidFill>
                  <a:srgbClr val="000000"/>
                </a:solidFill>
                <a:latin typeface="Roboto" panose="02000000000000000000" pitchFamily="2" charset="0"/>
              </a:rPr>
              <a:t>P</a:t>
            </a:r>
            <a:r>
              <a:rPr lang="es-ES" sz="2000" b="0" i="0" dirty="0">
                <a:solidFill>
                  <a:srgbClr val="000000"/>
                </a:solidFill>
                <a:effectLst/>
                <a:latin typeface="Roboto" panose="02000000000000000000" pitchFamily="2" charset="0"/>
              </a:rPr>
              <a:t>romedio de estaturas </a:t>
            </a:r>
          </a:p>
          <a:p>
            <a:pPr marL="457200" indent="-457200" algn="just">
              <a:lnSpc>
                <a:spcPts val="3200"/>
              </a:lnSpc>
              <a:buFont typeface="+mj-lt"/>
              <a:buAutoNum type="arabicPeriod"/>
            </a:pPr>
            <a:r>
              <a:rPr lang="es-ES" sz="2000" dirty="0">
                <a:solidFill>
                  <a:srgbClr val="000000"/>
                </a:solidFill>
                <a:latin typeface="Roboto" panose="02000000000000000000" pitchFamily="2" charset="0"/>
              </a:rPr>
              <a:t>P</a:t>
            </a:r>
            <a:r>
              <a:rPr lang="es-ES" sz="2000" b="0" i="0" dirty="0">
                <a:solidFill>
                  <a:srgbClr val="000000"/>
                </a:solidFill>
                <a:effectLst/>
                <a:latin typeface="Roboto" panose="02000000000000000000" pitchFamily="2" charset="0"/>
              </a:rPr>
              <a:t>romedio de peso </a:t>
            </a:r>
          </a:p>
          <a:p>
            <a:pPr marL="457200" indent="-457200" algn="just">
              <a:lnSpc>
                <a:spcPts val="3200"/>
              </a:lnSpc>
              <a:buFont typeface="+mj-lt"/>
              <a:buAutoNum type="arabicPeriod"/>
            </a:pPr>
            <a:r>
              <a:rPr lang="es-ES" sz="2000" dirty="0">
                <a:solidFill>
                  <a:srgbClr val="000000"/>
                </a:solidFill>
                <a:latin typeface="Roboto" panose="02000000000000000000" pitchFamily="2" charset="0"/>
              </a:rPr>
              <a:t>P</a:t>
            </a:r>
            <a:r>
              <a:rPr lang="es-ES" sz="2000" b="0" i="0" dirty="0">
                <a:solidFill>
                  <a:srgbClr val="000000"/>
                </a:solidFill>
                <a:effectLst/>
                <a:latin typeface="Roboto" panose="02000000000000000000" pitchFamily="2" charset="0"/>
              </a:rPr>
              <a:t>orcentaje de obesidad en la muestra </a:t>
            </a:r>
          </a:p>
          <a:p>
            <a:pPr algn="just">
              <a:lnSpc>
                <a:spcPts val="3200"/>
              </a:lnSpc>
            </a:pPr>
            <a:endParaRPr lang="es-ES" sz="2000" dirty="0">
              <a:solidFill>
                <a:srgbClr val="000000"/>
              </a:solidFill>
              <a:latin typeface="Roboto" panose="02000000000000000000" pitchFamily="2" charset="0"/>
            </a:endParaRPr>
          </a:p>
          <a:p>
            <a:pPr algn="just">
              <a:lnSpc>
                <a:spcPts val="3200"/>
              </a:lnSpc>
            </a:pPr>
            <a:r>
              <a:rPr lang="es-ES" sz="2000" b="1" dirty="0">
                <a:solidFill>
                  <a:srgbClr val="000000"/>
                </a:solidFill>
                <a:latin typeface="Roboto" panose="02000000000000000000" pitchFamily="2" charset="0"/>
              </a:rPr>
              <a:t>V</a:t>
            </a:r>
            <a:r>
              <a:rPr lang="es-ES" sz="2000" b="1" i="0" dirty="0">
                <a:solidFill>
                  <a:srgbClr val="000000"/>
                </a:solidFill>
                <a:effectLst/>
                <a:latin typeface="Roboto" panose="02000000000000000000" pitchFamily="2" charset="0"/>
              </a:rPr>
              <a:t>isuales</a:t>
            </a:r>
            <a:r>
              <a:rPr lang="es-ES" sz="2000" b="0" i="0" dirty="0">
                <a:solidFill>
                  <a:srgbClr val="000000"/>
                </a:solidFill>
                <a:effectLst/>
                <a:latin typeface="Roboto" panose="02000000000000000000" pitchFamily="2" charset="0"/>
              </a:rPr>
              <a:t>: </a:t>
            </a:r>
          </a:p>
          <a:p>
            <a:pPr marL="457200" indent="-457200" algn="just">
              <a:lnSpc>
                <a:spcPts val="3200"/>
              </a:lnSpc>
              <a:buAutoNum type="arabicPeriod"/>
            </a:pPr>
            <a:r>
              <a:rPr lang="es-ES" sz="2000" dirty="0">
                <a:solidFill>
                  <a:srgbClr val="000000"/>
                </a:solidFill>
                <a:latin typeface="Roboto" panose="02000000000000000000" pitchFamily="2" charset="0"/>
              </a:rPr>
              <a:t>C</a:t>
            </a:r>
            <a:r>
              <a:rPr lang="es-ES" sz="2000" b="0" i="0" dirty="0">
                <a:solidFill>
                  <a:srgbClr val="000000"/>
                </a:solidFill>
                <a:effectLst/>
                <a:latin typeface="Roboto" panose="02000000000000000000" pitchFamily="2" charset="0"/>
              </a:rPr>
              <a:t>asos de obesidad por tipo y que cantidad es hombre y mujer </a:t>
            </a:r>
          </a:p>
          <a:p>
            <a:pPr marL="457200" indent="-457200" algn="just">
              <a:lnSpc>
                <a:spcPts val="3200"/>
              </a:lnSpc>
              <a:buAutoNum type="arabicPeriod"/>
            </a:pPr>
            <a:r>
              <a:rPr lang="es-ES" sz="2000" dirty="0">
                <a:solidFill>
                  <a:srgbClr val="000000"/>
                </a:solidFill>
                <a:latin typeface="Roboto" panose="02000000000000000000" pitchFamily="2" charset="0"/>
              </a:rPr>
              <a:t>I</a:t>
            </a:r>
            <a:r>
              <a:rPr lang="es-ES" sz="2000" b="0" i="0" dirty="0">
                <a:solidFill>
                  <a:srgbClr val="000000"/>
                </a:solidFill>
                <a:effectLst/>
                <a:latin typeface="Roboto" panose="02000000000000000000" pitchFamily="2" charset="0"/>
              </a:rPr>
              <a:t>mpacto del cigarrillo en el tipo de obesidad </a:t>
            </a:r>
          </a:p>
          <a:p>
            <a:pPr marL="457200" indent="-457200" algn="just">
              <a:lnSpc>
                <a:spcPts val="3200"/>
              </a:lnSpc>
              <a:buAutoNum type="arabicPeriod"/>
            </a:pPr>
            <a:r>
              <a:rPr lang="es-ES" sz="2000" b="0" i="0" dirty="0">
                <a:solidFill>
                  <a:srgbClr val="000000"/>
                </a:solidFill>
                <a:effectLst/>
                <a:latin typeface="Roboto" panose="02000000000000000000" pitchFamily="2" charset="0"/>
              </a:rPr>
              <a:t>Altos consumos de calorías versus bajo consumo</a:t>
            </a:r>
          </a:p>
          <a:p>
            <a:pPr marL="457200" indent="-457200" algn="just">
              <a:lnSpc>
                <a:spcPts val="3200"/>
              </a:lnSpc>
              <a:buAutoNum type="arabicPeriod"/>
            </a:pPr>
            <a:r>
              <a:rPr lang="es-ES" sz="2000" dirty="0">
                <a:solidFill>
                  <a:srgbClr val="000000"/>
                </a:solidFill>
                <a:latin typeface="Roboto" panose="02000000000000000000" pitchFamily="2" charset="0"/>
              </a:rPr>
              <a:t>I</a:t>
            </a:r>
            <a:r>
              <a:rPr lang="es-ES" sz="2000" b="0" i="0" dirty="0">
                <a:solidFill>
                  <a:srgbClr val="000000"/>
                </a:solidFill>
                <a:effectLst/>
                <a:latin typeface="Roboto" panose="02000000000000000000" pitchFamily="2" charset="0"/>
              </a:rPr>
              <a:t>mpacto de los antecedentes en la familia </a:t>
            </a:r>
          </a:p>
          <a:p>
            <a:pPr marL="457200" indent="-457200" algn="just">
              <a:lnSpc>
                <a:spcPts val="3200"/>
              </a:lnSpc>
              <a:buAutoNum type="arabicPeriod"/>
            </a:pPr>
            <a:endParaRPr lang="es-ES" sz="2000" dirty="0">
              <a:solidFill>
                <a:srgbClr val="000000"/>
              </a:solidFill>
              <a:latin typeface="Roboto" panose="02000000000000000000" pitchFamily="2" charset="0"/>
            </a:endParaRPr>
          </a:p>
          <a:p>
            <a:pPr algn="just">
              <a:lnSpc>
                <a:spcPts val="3200"/>
              </a:lnSpc>
            </a:pPr>
            <a:r>
              <a:rPr lang="es-ES" sz="2000" b="1" i="0" dirty="0">
                <a:solidFill>
                  <a:srgbClr val="000000"/>
                </a:solidFill>
                <a:effectLst/>
                <a:latin typeface="Roboto" panose="02000000000000000000" pitchFamily="2" charset="0"/>
              </a:rPr>
              <a:t>Tabla</a:t>
            </a:r>
            <a:r>
              <a:rPr lang="es-ES" sz="2000" b="0" i="0" dirty="0">
                <a:solidFill>
                  <a:srgbClr val="000000"/>
                </a:solidFill>
                <a:effectLst/>
                <a:latin typeface="Roboto" panose="02000000000000000000" pitchFamily="2" charset="0"/>
              </a:rPr>
              <a:t>: por genero, que en que estado de peso se encuentra, en base a esos estados: </a:t>
            </a:r>
          </a:p>
          <a:p>
            <a:pPr marL="457200" indent="-457200" algn="just">
              <a:lnSpc>
                <a:spcPts val="3200"/>
              </a:lnSpc>
              <a:buAutoNum type="arabicPeriod"/>
            </a:pPr>
            <a:r>
              <a:rPr lang="en-US" sz="2000" b="0" i="0" dirty="0" err="1">
                <a:solidFill>
                  <a:srgbClr val="000000"/>
                </a:solidFill>
                <a:effectLst/>
                <a:latin typeface="Roboto" panose="02000000000000000000" pitchFamily="2" charset="0"/>
              </a:rPr>
              <a:t>Promedio</a:t>
            </a:r>
            <a:r>
              <a:rPr lang="en-US" sz="2000" b="0" i="0" dirty="0">
                <a:solidFill>
                  <a:srgbClr val="000000"/>
                </a:solidFill>
                <a:effectLst/>
                <a:latin typeface="Roboto" panose="02000000000000000000" pitchFamily="2" charset="0"/>
              </a:rPr>
              <a:t> de </a:t>
            </a:r>
            <a:r>
              <a:rPr lang="en-US" sz="2000" b="0" i="0" dirty="0" err="1">
                <a:solidFill>
                  <a:srgbClr val="000000"/>
                </a:solidFill>
                <a:effectLst/>
                <a:latin typeface="Roboto" panose="02000000000000000000" pitchFamily="2" charset="0"/>
              </a:rPr>
              <a:t>edades</a:t>
            </a:r>
            <a:r>
              <a:rPr lang="en-US" sz="2000" b="0" i="0" dirty="0">
                <a:solidFill>
                  <a:srgbClr val="000000"/>
                </a:solidFill>
                <a:effectLst/>
                <a:latin typeface="Roboto" panose="02000000000000000000" pitchFamily="2" charset="0"/>
              </a:rPr>
              <a:t> </a:t>
            </a:r>
          </a:p>
          <a:p>
            <a:pPr marL="457200" indent="-457200" algn="just">
              <a:lnSpc>
                <a:spcPts val="3200"/>
              </a:lnSpc>
              <a:buAutoNum type="arabicPeriod"/>
            </a:pPr>
            <a:r>
              <a:rPr lang="en-US" sz="2000" dirty="0" err="1">
                <a:solidFill>
                  <a:srgbClr val="000000"/>
                </a:solidFill>
                <a:latin typeface="Roboto" panose="02000000000000000000" pitchFamily="2" charset="0"/>
              </a:rPr>
              <a:t>P</a:t>
            </a:r>
            <a:r>
              <a:rPr lang="en-US" sz="2000" b="0" i="0" dirty="0" err="1">
                <a:solidFill>
                  <a:srgbClr val="000000"/>
                </a:solidFill>
                <a:effectLst/>
                <a:latin typeface="Roboto" panose="02000000000000000000" pitchFamily="2" charset="0"/>
              </a:rPr>
              <a:t>romedio</a:t>
            </a:r>
            <a:r>
              <a:rPr lang="en-US" sz="2000" b="0" i="0" dirty="0">
                <a:solidFill>
                  <a:srgbClr val="000000"/>
                </a:solidFill>
                <a:effectLst/>
                <a:latin typeface="Roboto" panose="02000000000000000000" pitchFamily="2" charset="0"/>
              </a:rPr>
              <a:t> de </a:t>
            </a:r>
            <a:r>
              <a:rPr lang="en-US" sz="2000" b="0" i="0" dirty="0" err="1">
                <a:solidFill>
                  <a:srgbClr val="000000"/>
                </a:solidFill>
                <a:effectLst/>
                <a:latin typeface="Roboto" panose="02000000000000000000" pitchFamily="2" charset="0"/>
              </a:rPr>
              <a:t>estaturas</a:t>
            </a:r>
            <a:r>
              <a:rPr lang="en-US" sz="2000" b="0" i="0" dirty="0">
                <a:solidFill>
                  <a:srgbClr val="000000"/>
                </a:solidFill>
                <a:effectLst/>
                <a:latin typeface="Roboto" panose="02000000000000000000" pitchFamily="2" charset="0"/>
              </a:rPr>
              <a:t> </a:t>
            </a:r>
          </a:p>
          <a:p>
            <a:pPr marL="457200" indent="-457200" algn="just">
              <a:lnSpc>
                <a:spcPts val="3200"/>
              </a:lnSpc>
              <a:buAutoNum type="arabicPeriod"/>
            </a:pPr>
            <a:r>
              <a:rPr lang="en-US" sz="2000" dirty="0" err="1">
                <a:solidFill>
                  <a:srgbClr val="000000"/>
                </a:solidFill>
                <a:latin typeface="Roboto" panose="02000000000000000000" pitchFamily="2" charset="0"/>
              </a:rPr>
              <a:t>P</a:t>
            </a:r>
            <a:r>
              <a:rPr lang="en-US" sz="2000" b="0" i="0" dirty="0" err="1">
                <a:solidFill>
                  <a:srgbClr val="000000"/>
                </a:solidFill>
                <a:effectLst/>
                <a:latin typeface="Roboto" panose="02000000000000000000" pitchFamily="2" charset="0"/>
              </a:rPr>
              <a:t>romedio</a:t>
            </a:r>
            <a:r>
              <a:rPr lang="en-US" sz="2000" b="0" i="0" dirty="0">
                <a:solidFill>
                  <a:srgbClr val="000000"/>
                </a:solidFill>
                <a:effectLst/>
                <a:latin typeface="Roboto" panose="02000000000000000000" pitchFamily="2" charset="0"/>
              </a:rPr>
              <a:t> de peso alto </a:t>
            </a:r>
            <a:r>
              <a:rPr lang="en-US" sz="2000" b="0" i="0" dirty="0" err="1">
                <a:solidFill>
                  <a:srgbClr val="000000"/>
                </a:solidFill>
                <a:effectLst/>
                <a:latin typeface="Roboto" panose="02000000000000000000" pitchFamily="2" charset="0"/>
              </a:rPr>
              <a:t>consumo</a:t>
            </a:r>
            <a:r>
              <a:rPr lang="en-US" sz="2000" b="0" i="0" dirty="0">
                <a:solidFill>
                  <a:srgbClr val="000000"/>
                </a:solidFill>
                <a:effectLst/>
                <a:latin typeface="Roboto" panose="02000000000000000000" pitchFamily="2" charset="0"/>
              </a:rPr>
              <a:t> de </a:t>
            </a:r>
            <a:r>
              <a:rPr lang="es-MX" sz="2000" b="0" i="0" dirty="0">
                <a:solidFill>
                  <a:srgbClr val="000000"/>
                </a:solidFill>
                <a:effectLst/>
                <a:latin typeface="Roboto" panose="02000000000000000000" pitchFamily="2" charset="0"/>
              </a:rPr>
              <a:t>calorías</a:t>
            </a:r>
          </a:p>
          <a:p>
            <a:pPr marL="457200" indent="-457200" algn="just">
              <a:lnSpc>
                <a:spcPts val="3200"/>
              </a:lnSpc>
              <a:buAutoNum type="arabicPeriod"/>
            </a:pPr>
            <a:r>
              <a:rPr lang="en-US" sz="2000" b="0" i="0" dirty="0">
                <a:solidFill>
                  <a:srgbClr val="000000"/>
                </a:solidFill>
                <a:effectLst/>
                <a:latin typeface="Roboto" panose="02000000000000000000" pitchFamily="2" charset="0"/>
              </a:rPr>
              <a:t>Bajo </a:t>
            </a:r>
            <a:r>
              <a:rPr lang="en-US" sz="2000" b="0" i="0" dirty="0" err="1">
                <a:solidFill>
                  <a:srgbClr val="000000"/>
                </a:solidFill>
                <a:effectLst/>
                <a:latin typeface="Roboto" panose="02000000000000000000" pitchFamily="2" charset="0"/>
              </a:rPr>
              <a:t>consumo</a:t>
            </a:r>
            <a:r>
              <a:rPr lang="en-US" sz="2000" b="0" i="0" dirty="0">
                <a:solidFill>
                  <a:srgbClr val="000000"/>
                </a:solidFill>
                <a:effectLst/>
                <a:latin typeface="Roboto" panose="02000000000000000000" pitchFamily="2" charset="0"/>
              </a:rPr>
              <a:t> de </a:t>
            </a:r>
            <a:r>
              <a:rPr lang="en-US" sz="2000" b="0" i="0" dirty="0" err="1">
                <a:solidFill>
                  <a:srgbClr val="000000"/>
                </a:solidFill>
                <a:effectLst/>
                <a:latin typeface="Roboto" panose="02000000000000000000" pitchFamily="2" charset="0"/>
              </a:rPr>
              <a:t>calorías</a:t>
            </a:r>
            <a:endParaRPr lang="en-US" sz="2000" dirty="0">
              <a:solidFill>
                <a:srgbClr val="000000"/>
              </a:solidFill>
              <a:latin typeface="Open Sans"/>
              <a:ea typeface="Open Sans"/>
              <a:cs typeface="Open Sans"/>
              <a:sym typeface="Open Sans"/>
            </a:endParaRPr>
          </a:p>
        </p:txBody>
      </p:sp>
      <p:sp>
        <p:nvSpPr>
          <p:cNvPr id="13" name="Freeform 3">
            <a:extLst>
              <a:ext uri="{FF2B5EF4-FFF2-40B4-BE49-F238E27FC236}">
                <a16:creationId xmlns:a16="http://schemas.microsoft.com/office/drawing/2014/main" id="{14C4FCCE-BCD8-72A9-FE68-0A3770661F32}"/>
              </a:ext>
            </a:extLst>
          </p:cNvPr>
          <p:cNvSpPr/>
          <p:nvPr/>
        </p:nvSpPr>
        <p:spPr>
          <a:xfrm>
            <a:off x="11050027" y="3771900"/>
            <a:ext cx="403318" cy="470206"/>
          </a:xfrm>
          <a:custGeom>
            <a:avLst/>
            <a:gdLst/>
            <a:ahLst/>
            <a:cxnLst/>
            <a:rect l="l" t="t" r="r" b="b"/>
            <a:pathLst>
              <a:path w="664616" h="850090">
                <a:moveTo>
                  <a:pt x="0" y="0"/>
                </a:moveTo>
                <a:lnTo>
                  <a:pt x="664616" y="0"/>
                </a:lnTo>
                <a:lnTo>
                  <a:pt x="664616" y="850090"/>
                </a:lnTo>
                <a:lnTo>
                  <a:pt x="0" y="850090"/>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62AD8BB1-1B9D-EC65-C6D6-26FF6BCC0B7E}"/>
              </a:ext>
            </a:extLst>
          </p:cNvPr>
          <p:cNvSpPr/>
          <p:nvPr/>
        </p:nvSpPr>
        <p:spPr>
          <a:xfrm>
            <a:off x="11072439" y="952500"/>
            <a:ext cx="403318" cy="470206"/>
          </a:xfrm>
          <a:custGeom>
            <a:avLst/>
            <a:gdLst/>
            <a:ahLst/>
            <a:cxnLst/>
            <a:rect l="l" t="t" r="r" b="b"/>
            <a:pathLst>
              <a:path w="664616" h="850090">
                <a:moveTo>
                  <a:pt x="0" y="0"/>
                </a:moveTo>
                <a:lnTo>
                  <a:pt x="664616" y="0"/>
                </a:lnTo>
                <a:lnTo>
                  <a:pt x="664616" y="850090"/>
                </a:lnTo>
                <a:lnTo>
                  <a:pt x="0" y="850090"/>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3">
            <a:extLst>
              <a:ext uri="{FF2B5EF4-FFF2-40B4-BE49-F238E27FC236}">
                <a16:creationId xmlns:a16="http://schemas.microsoft.com/office/drawing/2014/main" id="{078EA6EF-C1AE-F90F-4628-00DE222C5EB5}"/>
              </a:ext>
            </a:extLst>
          </p:cNvPr>
          <p:cNvSpPr/>
          <p:nvPr/>
        </p:nvSpPr>
        <p:spPr>
          <a:xfrm>
            <a:off x="11050027" y="7048500"/>
            <a:ext cx="403318" cy="470206"/>
          </a:xfrm>
          <a:custGeom>
            <a:avLst/>
            <a:gdLst/>
            <a:ahLst/>
            <a:cxnLst/>
            <a:rect l="l" t="t" r="r" b="b"/>
            <a:pathLst>
              <a:path w="664616" h="850090">
                <a:moveTo>
                  <a:pt x="0" y="0"/>
                </a:moveTo>
                <a:lnTo>
                  <a:pt x="664616" y="0"/>
                </a:lnTo>
                <a:lnTo>
                  <a:pt x="664616" y="850090"/>
                </a:lnTo>
                <a:lnTo>
                  <a:pt x="0" y="850090"/>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txBody>
          <a:bodyPr/>
          <a:lstStyle/>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8</a:t>
            </a:r>
          </a:p>
        </p:txBody>
      </p:sp>
      <p:sp>
        <p:nvSpPr>
          <p:cNvPr id="4" name="TextBox 4"/>
          <p:cNvSpPr txBox="1"/>
          <p:nvPr/>
        </p:nvSpPr>
        <p:spPr>
          <a:xfrm>
            <a:off x="-1794129" y="4016552"/>
            <a:ext cx="10092625" cy="887095"/>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Conclusiones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1</a:t>
            </a:r>
          </a:p>
        </p:txBody>
      </p:sp>
      <p:sp>
        <p:nvSpPr>
          <p:cNvPr id="4" name="TextBox 4"/>
          <p:cNvSpPr txBox="1"/>
          <p:nvPr/>
        </p:nvSpPr>
        <p:spPr>
          <a:xfrm>
            <a:off x="-173377" y="4690856"/>
            <a:ext cx="10163854" cy="1811020"/>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Definición del problema</a:t>
            </a:r>
          </a:p>
          <a:p>
            <a:pPr algn="ctr">
              <a:lnSpc>
                <a:spcPts val="7279"/>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3" b="-463"/>
            </a:stretch>
          </a:blipFill>
        </p:spPr>
        <p:txBody>
          <a:bodyPr/>
          <a:lstStyle/>
          <a:p>
            <a:endParaRPr lang="en-US"/>
          </a:p>
        </p:txBody>
      </p:sp>
      <p:sp>
        <p:nvSpPr>
          <p:cNvPr id="3" name="TextBox 3"/>
          <p:cNvSpPr txBox="1"/>
          <p:nvPr/>
        </p:nvSpPr>
        <p:spPr>
          <a:xfrm>
            <a:off x="1413888" y="680409"/>
            <a:ext cx="3436533" cy="629906"/>
          </a:xfrm>
          <a:prstGeom prst="rect">
            <a:avLst/>
          </a:prstGeom>
        </p:spPr>
        <p:txBody>
          <a:bodyPr lIns="0" tIns="0" rIns="0" bIns="0" rtlCol="0" anchor="t">
            <a:spAutoFit/>
          </a:bodyPr>
          <a:lstStyle/>
          <a:p>
            <a:pPr algn="ctr">
              <a:lnSpc>
                <a:spcPts val="5180"/>
              </a:lnSpc>
            </a:pPr>
            <a:r>
              <a:rPr lang="en-US" sz="3700" b="1">
                <a:solidFill>
                  <a:srgbClr val="004AAD"/>
                </a:solidFill>
                <a:latin typeface="Open Sans Bold"/>
                <a:ea typeface="Open Sans Bold"/>
                <a:cs typeface="Open Sans Bold"/>
                <a:sym typeface="Open Sans Bold"/>
              </a:rPr>
              <a:t>Conclusiones</a:t>
            </a:r>
          </a:p>
        </p:txBody>
      </p:sp>
      <p:sp>
        <p:nvSpPr>
          <p:cNvPr id="4" name="TextBox 4"/>
          <p:cNvSpPr txBox="1"/>
          <p:nvPr/>
        </p:nvSpPr>
        <p:spPr>
          <a:xfrm>
            <a:off x="2459238" y="1748315"/>
            <a:ext cx="542452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Área de Salud</a:t>
            </a:r>
          </a:p>
        </p:txBody>
      </p:sp>
      <p:sp>
        <p:nvSpPr>
          <p:cNvPr id="5" name="TextBox 5"/>
          <p:cNvSpPr txBox="1"/>
          <p:nvPr/>
        </p:nvSpPr>
        <p:spPr>
          <a:xfrm>
            <a:off x="1028700" y="5057775"/>
            <a:ext cx="7163568" cy="4067332"/>
          </a:xfrm>
          <a:prstGeom prst="rect">
            <a:avLst/>
          </a:prstGeom>
        </p:spPr>
        <p:txBody>
          <a:bodyPr lIns="0" tIns="0" rIns="0" bIns="0" rtlCol="0" anchor="t">
            <a:spAutoFit/>
          </a:bodyPr>
          <a:lstStyle/>
          <a:p>
            <a:pPr algn="just">
              <a:lnSpc>
                <a:spcPts val="3200"/>
              </a:lnSpc>
            </a:pPr>
            <a:r>
              <a:rPr lang="en-US" sz="2000" dirty="0">
                <a:solidFill>
                  <a:srgbClr val="000000"/>
                </a:solidFill>
                <a:latin typeface="Open Sans"/>
                <a:ea typeface="Open Sans"/>
                <a:cs typeface="Open Sans"/>
                <a:sym typeface="Open Sans"/>
              </a:rPr>
              <a:t>El </a:t>
            </a:r>
            <a:r>
              <a:rPr lang="en-US" sz="2000" dirty="0" err="1">
                <a:solidFill>
                  <a:srgbClr val="000000"/>
                </a:solidFill>
                <a:latin typeface="Open Sans"/>
                <a:ea typeface="Open Sans"/>
                <a:cs typeface="Open Sans"/>
                <a:sym typeface="Open Sans"/>
              </a:rPr>
              <a:t>análisis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se ha </a:t>
            </a:r>
            <a:r>
              <a:rPr lang="en-US" sz="2000" dirty="0" err="1">
                <a:solidFill>
                  <a:srgbClr val="000000"/>
                </a:solidFill>
                <a:latin typeface="Open Sans"/>
                <a:ea typeface="Open Sans"/>
                <a:cs typeface="Open Sans"/>
                <a:sym typeface="Open Sans"/>
              </a:rPr>
              <a:t>convertido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una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herramienta</a:t>
            </a:r>
            <a:r>
              <a:rPr lang="en-US" sz="2000" dirty="0">
                <a:solidFill>
                  <a:srgbClr val="000000"/>
                </a:solidFill>
                <a:latin typeface="Open Sans"/>
                <a:ea typeface="Open Sans"/>
                <a:cs typeface="Open Sans"/>
                <a:sym typeface="Open Sans"/>
              </a:rPr>
              <a:t> indispensable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sector de la </a:t>
            </a:r>
            <a:r>
              <a:rPr lang="en-US" sz="2000" dirty="0" err="1">
                <a:solidFill>
                  <a:srgbClr val="000000"/>
                </a:solidFill>
                <a:latin typeface="Open Sans"/>
                <a:ea typeface="Open Sans"/>
                <a:cs typeface="Open Sans"/>
                <a:sym typeface="Open Sans"/>
              </a:rPr>
              <a:t>salud</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permitiendo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una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toma</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decisiones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más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informada</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personalizada</a:t>
            </a:r>
            <a:r>
              <a:rPr lang="en-US" sz="2000" dirty="0">
                <a:solidFill>
                  <a:srgbClr val="000000"/>
                </a:solidFill>
                <a:latin typeface="Open Sans"/>
                <a:ea typeface="Open Sans"/>
                <a:cs typeface="Open Sans"/>
                <a:sym typeface="Open Sans"/>
              </a:rPr>
              <a:t>. A </a:t>
            </a:r>
            <a:r>
              <a:rPr lang="en-US" sz="2000" dirty="0" err="1">
                <a:solidFill>
                  <a:srgbClr val="000000"/>
                </a:solidFill>
                <a:latin typeface="Open Sans"/>
                <a:ea typeface="Open Sans"/>
                <a:cs typeface="Open Sans"/>
                <a:sym typeface="Open Sans"/>
              </a:rPr>
              <a:t>través</a:t>
            </a:r>
            <a:r>
              <a:rPr lang="en-US" sz="2000" dirty="0">
                <a:solidFill>
                  <a:srgbClr val="000000"/>
                </a:solidFill>
                <a:latin typeface="Open Sans"/>
                <a:ea typeface="Open Sans"/>
                <a:cs typeface="Open Sans"/>
                <a:sym typeface="Open Sans"/>
              </a:rPr>
              <a:t> de la </a:t>
            </a:r>
            <a:r>
              <a:rPr lang="en-US" sz="2000" dirty="0" err="1">
                <a:solidFill>
                  <a:srgbClr val="000000"/>
                </a:solidFill>
                <a:latin typeface="Open Sans"/>
                <a:ea typeface="Open Sans"/>
                <a:cs typeface="Open Sans"/>
                <a:sym typeface="Open Sans"/>
              </a:rPr>
              <a:t>minería</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grandes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volúmenes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clínicos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genómicos</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epidemiológicos</a:t>
            </a:r>
            <a:r>
              <a:rPr lang="en-US" sz="2000" dirty="0">
                <a:solidFill>
                  <a:srgbClr val="000000"/>
                </a:solidFill>
                <a:latin typeface="Open Sans"/>
                <a:ea typeface="Open Sans"/>
                <a:cs typeface="Open Sans"/>
                <a:sym typeface="Open Sans"/>
              </a:rPr>
              <a:t>, es </a:t>
            </a:r>
            <a:r>
              <a:rPr lang="en-US" sz="2000" dirty="0" err="1">
                <a:solidFill>
                  <a:srgbClr val="000000"/>
                </a:solidFill>
                <a:latin typeface="Open Sans"/>
                <a:ea typeface="Open Sans"/>
                <a:cs typeface="Open Sans"/>
                <a:sym typeface="Open Sans"/>
              </a:rPr>
              <a:t>posible</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identificar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patrones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predecir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riesgos</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desarrollar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tratamientos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más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efectivos</a:t>
            </a:r>
            <a:r>
              <a:rPr lang="en-US" sz="2000" dirty="0">
                <a:solidFill>
                  <a:srgbClr val="000000"/>
                </a:solidFill>
                <a:latin typeface="Open Sans"/>
                <a:ea typeface="Open Sans"/>
                <a:cs typeface="Open Sans"/>
                <a:sym typeface="Open Sans"/>
              </a:rPr>
              <a:t>. Esta </a:t>
            </a:r>
            <a:r>
              <a:rPr lang="en-US" sz="2000" dirty="0" err="1">
                <a:solidFill>
                  <a:srgbClr val="000000"/>
                </a:solidFill>
                <a:latin typeface="Open Sans"/>
                <a:ea typeface="Open Sans"/>
                <a:cs typeface="Open Sans"/>
                <a:sym typeface="Open Sans"/>
              </a:rPr>
              <a:t>disciplina</a:t>
            </a:r>
            <a:r>
              <a:rPr lang="en-US" sz="2000" dirty="0">
                <a:solidFill>
                  <a:srgbClr val="000000"/>
                </a:solidFill>
                <a:latin typeface="Open Sans"/>
                <a:ea typeface="Open Sans"/>
                <a:cs typeface="Open Sans"/>
                <a:sym typeface="Open Sans"/>
              </a:rPr>
              <a:t> ha </a:t>
            </a:r>
            <a:r>
              <a:rPr lang="en-US" sz="2000" dirty="0" err="1">
                <a:solidFill>
                  <a:srgbClr val="000000"/>
                </a:solidFill>
                <a:latin typeface="Open Sans"/>
                <a:ea typeface="Open Sans"/>
                <a:cs typeface="Open Sans"/>
                <a:sym typeface="Open Sans"/>
              </a:rPr>
              <a:t>revolucionado</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investigación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médica</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gestión</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enfermedades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crónicas</a:t>
            </a:r>
            <a:r>
              <a:rPr lang="en-US" sz="2000" dirty="0">
                <a:solidFill>
                  <a:srgbClr val="000000"/>
                </a:solidFill>
                <a:latin typeface="Open Sans"/>
                <a:ea typeface="Open Sans"/>
                <a:cs typeface="Open Sans"/>
                <a:sym typeface="Open Sans"/>
              </a:rPr>
              <a:t> y la </a:t>
            </a:r>
            <a:r>
              <a:rPr lang="en-US" sz="2000" dirty="0" err="1">
                <a:solidFill>
                  <a:srgbClr val="000000"/>
                </a:solidFill>
                <a:latin typeface="Open Sans"/>
                <a:ea typeface="Open Sans"/>
                <a:cs typeface="Open Sans"/>
                <a:sym typeface="Open Sans"/>
              </a:rPr>
              <a:t>optimización</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recursos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contribuyendo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significativamente</a:t>
            </a:r>
            <a:r>
              <a:rPr lang="en-US" sz="2000" dirty="0">
                <a:solidFill>
                  <a:srgbClr val="000000"/>
                </a:solidFill>
                <a:latin typeface="Open Sans"/>
                <a:ea typeface="Open Sans"/>
                <a:cs typeface="Open Sans"/>
                <a:sym typeface="Open Sans"/>
              </a:rPr>
              <a:t> a </a:t>
            </a:r>
            <a:r>
              <a:rPr lang="en-US" sz="2000" dirty="0" err="1">
                <a:solidFill>
                  <a:srgbClr val="000000"/>
                </a:solidFill>
                <a:latin typeface="Open Sans"/>
                <a:ea typeface="Open Sans"/>
                <a:cs typeface="Open Sans"/>
                <a:sym typeface="Open Sans"/>
              </a:rPr>
              <a:t>mejorar</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calidad</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vida</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pacientes</a:t>
            </a:r>
            <a:r>
              <a:rPr lang="en-US" sz="2000" dirty="0">
                <a:solidFill>
                  <a:srgbClr val="000000"/>
                </a:solidFill>
                <a:latin typeface="Open Sans"/>
                <a:ea typeface="Open Sans"/>
                <a:cs typeface="Open Sans"/>
                <a:sym typeface="Open Sans"/>
              </a:rPr>
              <a:t>.</a:t>
            </a:r>
          </a:p>
        </p:txBody>
      </p:sp>
      <p:sp>
        <p:nvSpPr>
          <p:cNvPr id="6" name="TextBox 6"/>
          <p:cNvSpPr txBox="1"/>
          <p:nvPr/>
        </p:nvSpPr>
        <p:spPr>
          <a:xfrm>
            <a:off x="10263415" y="1748315"/>
            <a:ext cx="5424527" cy="497840"/>
          </a:xfrm>
          <a:prstGeom prst="rect">
            <a:avLst/>
          </a:prstGeom>
        </p:spPr>
        <p:txBody>
          <a:bodyPr lIns="0" tIns="0" rIns="0" bIns="0" rtlCol="0" anchor="t">
            <a:spAutoFit/>
          </a:bodyPr>
          <a:lstStyle/>
          <a:p>
            <a:pPr algn="ctr">
              <a:lnSpc>
                <a:spcPts val="4060"/>
              </a:lnSpc>
            </a:pPr>
            <a:r>
              <a:rPr lang="en-US" sz="2900" b="1">
                <a:solidFill>
                  <a:srgbClr val="000000"/>
                </a:solidFill>
                <a:latin typeface="Open Sans Bold"/>
                <a:ea typeface="Open Sans Bold"/>
                <a:cs typeface="Open Sans Bold"/>
                <a:sym typeface="Open Sans Bold"/>
              </a:rPr>
              <a:t>Ciencias de Datos </a:t>
            </a:r>
          </a:p>
        </p:txBody>
      </p:sp>
      <p:sp>
        <p:nvSpPr>
          <p:cNvPr id="7" name="TextBox 7"/>
          <p:cNvSpPr txBox="1"/>
          <p:nvPr/>
        </p:nvSpPr>
        <p:spPr>
          <a:xfrm>
            <a:off x="9973575" y="5057775"/>
            <a:ext cx="7452086" cy="4067332"/>
          </a:xfrm>
          <a:prstGeom prst="rect">
            <a:avLst/>
          </a:prstGeom>
        </p:spPr>
        <p:txBody>
          <a:bodyPr lIns="0" tIns="0" rIns="0" bIns="0" rtlCol="0" anchor="t">
            <a:spAutoFit/>
          </a:bodyPr>
          <a:lstStyle/>
          <a:p>
            <a:pPr algn="just">
              <a:lnSpc>
                <a:spcPts val="3200"/>
              </a:lnSpc>
            </a:pPr>
            <a:r>
              <a:rPr lang="en-US" sz="2000" dirty="0">
                <a:solidFill>
                  <a:srgbClr val="000000"/>
                </a:solidFill>
                <a:latin typeface="Open Sans"/>
                <a:ea typeface="Open Sans"/>
                <a:cs typeface="Open Sans"/>
                <a:sym typeface="Open Sans"/>
              </a:rPr>
              <a:t>La </a:t>
            </a:r>
            <a:r>
              <a:rPr lang="en-US" sz="2000" dirty="0" err="1">
                <a:solidFill>
                  <a:srgbClr val="000000"/>
                </a:solidFill>
                <a:latin typeface="Open Sans"/>
                <a:ea typeface="Open Sans"/>
                <a:cs typeface="Open Sans"/>
                <a:sym typeface="Open Sans"/>
              </a:rPr>
              <a:t>práctica</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experiencia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análisis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demuestran</a:t>
            </a:r>
            <a:r>
              <a:rPr lang="en-US" sz="2000" dirty="0">
                <a:solidFill>
                  <a:srgbClr val="000000"/>
                </a:solidFill>
                <a:latin typeface="Open Sans"/>
                <a:ea typeface="Open Sans"/>
                <a:cs typeface="Open Sans"/>
                <a:sym typeface="Open Sans"/>
              </a:rPr>
              <a:t> que </a:t>
            </a:r>
            <a:r>
              <a:rPr lang="en-US" sz="2000" dirty="0" err="1">
                <a:solidFill>
                  <a:srgbClr val="000000"/>
                </a:solidFill>
                <a:latin typeface="Open Sans"/>
                <a:ea typeface="Open Sans"/>
                <a:cs typeface="Open Sans"/>
                <a:sym typeface="Open Sans"/>
              </a:rPr>
              <a:t>esta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disciplina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va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más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allá</a:t>
            </a:r>
            <a:r>
              <a:rPr lang="en-US" sz="2000" dirty="0">
                <a:solidFill>
                  <a:srgbClr val="000000"/>
                </a:solidFill>
                <a:latin typeface="Open Sans"/>
                <a:ea typeface="Open Sans"/>
                <a:cs typeface="Open Sans"/>
                <a:sym typeface="Open Sans"/>
              </a:rPr>
              <a:t> de la simple </a:t>
            </a:r>
            <a:r>
              <a:rPr lang="en-US" sz="2000" dirty="0" err="1">
                <a:solidFill>
                  <a:srgbClr val="000000"/>
                </a:solidFill>
                <a:latin typeface="Open Sans"/>
                <a:ea typeface="Open Sans"/>
                <a:cs typeface="Open Sans"/>
                <a:sym typeface="Open Sans"/>
              </a:rPr>
              <a:t>manipulación</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números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Requiere</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una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combinación</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habilidades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técnicas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pensamiento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crítico</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conocimiento</a:t>
            </a:r>
            <a:r>
              <a:rPr lang="en-US" sz="2000" dirty="0">
                <a:solidFill>
                  <a:srgbClr val="000000"/>
                </a:solidFill>
                <a:latin typeface="Open Sans"/>
                <a:ea typeface="Open Sans"/>
                <a:cs typeface="Open Sans"/>
                <a:sym typeface="Open Sans"/>
              </a:rPr>
              <a:t> del </a:t>
            </a:r>
            <a:r>
              <a:rPr lang="en-US" sz="2000" dirty="0" err="1">
                <a:solidFill>
                  <a:srgbClr val="000000"/>
                </a:solidFill>
                <a:latin typeface="Open Sans"/>
                <a:ea typeface="Open Sans"/>
                <a:cs typeface="Open Sans"/>
                <a:sym typeface="Open Sans"/>
              </a:rPr>
              <a:t>dominio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específico</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experiencia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acumulada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permite</a:t>
            </a:r>
            <a:r>
              <a:rPr lang="en-US" sz="2000" dirty="0">
                <a:solidFill>
                  <a:srgbClr val="000000"/>
                </a:solidFill>
                <a:latin typeface="Open Sans"/>
                <a:ea typeface="Open Sans"/>
                <a:cs typeface="Open Sans"/>
                <a:sym typeface="Open Sans"/>
              </a:rPr>
              <a:t> a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analistas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desarrollar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intuiciones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valiosas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identificar</a:t>
            </a:r>
            <a:r>
              <a:rPr lang="en-US" sz="2000" dirty="0">
                <a:solidFill>
                  <a:srgbClr val="000000"/>
                </a:solidFill>
                <a:latin typeface="Open Sans"/>
                <a:ea typeface="Open Sans"/>
                <a:cs typeface="Open Sans"/>
                <a:sym typeface="Open Sans"/>
              </a:rPr>
              <a:t> las </a:t>
            </a:r>
            <a:r>
              <a:rPr lang="en-US" sz="2000" dirty="0" err="1">
                <a:solidFill>
                  <a:srgbClr val="000000"/>
                </a:solidFill>
                <a:latin typeface="Open Sans"/>
                <a:ea typeface="Open Sans"/>
                <a:cs typeface="Open Sans"/>
                <a:sym typeface="Open Sans"/>
              </a:rPr>
              <a:t>preguntas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correctas</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seleccionar</a:t>
            </a:r>
            <a:r>
              <a:rPr lang="en-US" sz="2000" dirty="0">
                <a:solidFill>
                  <a:srgbClr val="000000"/>
                </a:solidFill>
                <a:latin typeface="Open Sans"/>
                <a:ea typeface="Open Sans"/>
                <a:cs typeface="Open Sans"/>
                <a:sym typeface="Open Sans"/>
              </a:rPr>
              <a:t> las </a:t>
            </a:r>
            <a:r>
              <a:rPr lang="en-US" sz="2000" dirty="0" err="1">
                <a:solidFill>
                  <a:srgbClr val="000000"/>
                </a:solidFill>
                <a:latin typeface="Open Sans"/>
                <a:ea typeface="Open Sans"/>
                <a:cs typeface="Open Sans"/>
                <a:sym typeface="Open Sans"/>
              </a:rPr>
              <a:t>herramientas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adecuadas</a:t>
            </a:r>
            <a:r>
              <a:rPr lang="en-US" sz="2000" dirty="0">
                <a:solidFill>
                  <a:srgbClr val="000000"/>
                </a:solidFill>
                <a:latin typeface="Open Sans"/>
                <a:ea typeface="Open Sans"/>
                <a:cs typeface="Open Sans"/>
                <a:sym typeface="Open Sans"/>
              </a:rPr>
              <a:t> para </a:t>
            </a:r>
            <a:r>
              <a:rPr lang="en-US" sz="2000" dirty="0" err="1">
                <a:solidFill>
                  <a:srgbClr val="000000"/>
                </a:solidFill>
                <a:latin typeface="Open Sans"/>
                <a:ea typeface="Open Sans"/>
                <a:cs typeface="Open Sans"/>
                <a:sym typeface="Open Sans"/>
              </a:rPr>
              <a:t>cada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problema</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Asimismo</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colaboración</a:t>
            </a:r>
            <a:r>
              <a:rPr lang="en-US" sz="2000" dirty="0">
                <a:solidFill>
                  <a:srgbClr val="000000"/>
                </a:solidFill>
                <a:latin typeface="Open Sans"/>
                <a:ea typeface="Open Sans"/>
                <a:cs typeface="Open Sans"/>
                <a:sym typeface="Open Sans"/>
              </a:rPr>
              <a:t> con </a:t>
            </a:r>
            <a:r>
              <a:rPr lang="en-US" sz="2000" dirty="0" err="1">
                <a:solidFill>
                  <a:srgbClr val="000000"/>
                </a:solidFill>
                <a:latin typeface="Open Sans"/>
                <a:ea typeface="Open Sans"/>
                <a:cs typeface="Open Sans"/>
                <a:sym typeface="Open Sans"/>
              </a:rPr>
              <a:t>expertos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otras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áreas</a:t>
            </a:r>
            <a:r>
              <a:rPr lang="en-US" sz="2000" dirty="0">
                <a:solidFill>
                  <a:srgbClr val="000000"/>
                </a:solidFill>
                <a:latin typeface="Open Sans"/>
                <a:ea typeface="Open Sans"/>
                <a:cs typeface="Open Sans"/>
                <a:sym typeface="Open Sans"/>
              </a:rPr>
              <a:t> es fundamental para </a:t>
            </a:r>
            <a:r>
              <a:rPr lang="en-US" sz="2000" dirty="0" err="1">
                <a:solidFill>
                  <a:srgbClr val="000000"/>
                </a:solidFill>
                <a:latin typeface="Open Sans"/>
                <a:ea typeface="Open Sans"/>
                <a:cs typeface="Open Sans"/>
                <a:sym typeface="Open Sans"/>
              </a:rPr>
              <a:t>garantizar</a:t>
            </a:r>
            <a:r>
              <a:rPr lang="en-US" sz="2000" dirty="0">
                <a:solidFill>
                  <a:srgbClr val="000000"/>
                </a:solidFill>
                <a:latin typeface="Open Sans"/>
                <a:ea typeface="Open Sans"/>
                <a:cs typeface="Open Sans"/>
                <a:sym typeface="Open Sans"/>
              </a:rPr>
              <a:t> la </a:t>
            </a:r>
            <a:r>
              <a:rPr lang="en-US" sz="2000" dirty="0" err="1">
                <a:solidFill>
                  <a:srgbClr val="000000"/>
                </a:solidFill>
                <a:latin typeface="Open Sans"/>
                <a:ea typeface="Open Sans"/>
                <a:cs typeface="Open Sans"/>
                <a:sym typeface="Open Sans"/>
              </a:rPr>
              <a:t>relevancia</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impacto</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los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resultados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obtenidos</a:t>
            </a:r>
            <a:endParaRPr lang="en-US" sz="2000" dirty="0">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8" b="-228"/>
            </a:stretch>
          </a:blipFill>
        </p:spPr>
        <p:txBody>
          <a:bodyPr/>
          <a:lstStyle/>
          <a:p>
            <a:endParaRPr lang="en-US"/>
          </a:p>
        </p:txBody>
      </p:sp>
      <p:sp>
        <p:nvSpPr>
          <p:cNvPr id="3" name="Freeform 3"/>
          <p:cNvSpPr/>
          <p:nvPr/>
        </p:nvSpPr>
        <p:spPr>
          <a:xfrm>
            <a:off x="3604522" y="1955363"/>
            <a:ext cx="2078069" cy="2276769"/>
          </a:xfrm>
          <a:custGeom>
            <a:avLst/>
            <a:gdLst/>
            <a:ahLst/>
            <a:cxnLst/>
            <a:rect l="l" t="t" r="r" b="b"/>
            <a:pathLst>
              <a:path w="2078069" h="2276769">
                <a:moveTo>
                  <a:pt x="0" y="0"/>
                </a:moveTo>
                <a:lnTo>
                  <a:pt x="2078069" y="0"/>
                </a:lnTo>
                <a:lnTo>
                  <a:pt x="2078069" y="2276770"/>
                </a:lnTo>
                <a:lnTo>
                  <a:pt x="0" y="2276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401738" y="5667376"/>
            <a:ext cx="6674288" cy="2612591"/>
          </a:xfrm>
          <a:prstGeom prst="rect">
            <a:avLst/>
          </a:prstGeom>
        </p:spPr>
        <p:txBody>
          <a:bodyPr lIns="0" tIns="0" rIns="0" bIns="0" rtlCol="0" anchor="t">
            <a:spAutoFit/>
          </a:bodyPr>
          <a:lstStyle/>
          <a:p>
            <a:pPr algn="ctr">
              <a:lnSpc>
                <a:spcPts val="3474"/>
              </a:lnSpc>
            </a:pPr>
            <a:r>
              <a:rPr lang="en-US" sz="2481">
                <a:solidFill>
                  <a:srgbClr val="000000"/>
                </a:solidFill>
                <a:latin typeface="Open Sans"/>
                <a:ea typeface="Open Sans"/>
                <a:cs typeface="Open Sans"/>
                <a:sym typeface="Open Sans"/>
              </a:rPr>
              <a:t>Agradecemos su atención y apoyo; juntos, podemos impulsar la ciencia de datos en salud, transformando información en acciones efectivas que mejoren la calidad de vida y promuevan un futuro más saludable para todos.</a:t>
            </a:r>
          </a:p>
        </p:txBody>
      </p:sp>
      <p:sp>
        <p:nvSpPr>
          <p:cNvPr id="5" name="TextBox 5"/>
          <p:cNvSpPr txBox="1"/>
          <p:nvPr/>
        </p:nvSpPr>
        <p:spPr>
          <a:xfrm>
            <a:off x="1517674" y="537527"/>
            <a:ext cx="7742262" cy="887095"/>
          </a:xfrm>
          <a:prstGeom prst="rect">
            <a:avLst/>
          </a:prstGeom>
        </p:spPr>
        <p:txBody>
          <a:bodyPr lIns="0" tIns="0" rIns="0" bIns="0" rtlCol="0" anchor="t">
            <a:spAutoFit/>
          </a:bodyPr>
          <a:lstStyle/>
          <a:p>
            <a:pPr algn="ctr">
              <a:lnSpc>
                <a:spcPts val="7279"/>
              </a:lnSpc>
            </a:pPr>
            <a:r>
              <a:rPr lang="en-US" sz="5199" b="1">
                <a:solidFill>
                  <a:srgbClr val="004AAD"/>
                </a:solidFill>
                <a:latin typeface="Open Sans Bold"/>
                <a:ea typeface="Open Sans Bold"/>
                <a:cs typeface="Open Sans Bold"/>
                <a:sym typeface="Open Sans Bold"/>
              </a:rPr>
              <a:t>Gracias por su atención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4532"/>
            <a:ext cx="18288000" cy="10331532"/>
          </a:xfrm>
          <a:custGeom>
            <a:avLst/>
            <a:gdLst/>
            <a:ahLst/>
            <a:cxnLst/>
            <a:rect l="l" t="t" r="r" b="b"/>
            <a:pathLst>
              <a:path w="18288000" h="10331532">
                <a:moveTo>
                  <a:pt x="0" y="0"/>
                </a:moveTo>
                <a:lnTo>
                  <a:pt x="18288000" y="0"/>
                </a:lnTo>
                <a:lnTo>
                  <a:pt x="18288000" y="10331532"/>
                </a:lnTo>
                <a:lnTo>
                  <a:pt x="0" y="1033153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8977054" y="4073646"/>
            <a:ext cx="8521797" cy="4589365"/>
            <a:chOff x="0" y="0"/>
            <a:chExt cx="2244424" cy="1208722"/>
          </a:xfrm>
        </p:grpSpPr>
        <p:sp>
          <p:nvSpPr>
            <p:cNvPr id="4" name="Freeform 4"/>
            <p:cNvSpPr/>
            <p:nvPr/>
          </p:nvSpPr>
          <p:spPr>
            <a:xfrm>
              <a:off x="0" y="0"/>
              <a:ext cx="2244424" cy="1208722"/>
            </a:xfrm>
            <a:custGeom>
              <a:avLst/>
              <a:gdLst/>
              <a:ahLst/>
              <a:cxnLst/>
              <a:rect l="l" t="t" r="r" b="b"/>
              <a:pathLst>
                <a:path w="2244424" h="1208722">
                  <a:moveTo>
                    <a:pt x="46333" y="0"/>
                  </a:moveTo>
                  <a:lnTo>
                    <a:pt x="2198091" y="0"/>
                  </a:lnTo>
                  <a:cubicBezTo>
                    <a:pt x="2223680" y="0"/>
                    <a:pt x="2244424" y="20744"/>
                    <a:pt x="2244424" y="46333"/>
                  </a:cubicBezTo>
                  <a:lnTo>
                    <a:pt x="2244424" y="1162389"/>
                  </a:lnTo>
                  <a:cubicBezTo>
                    <a:pt x="2244424" y="1174677"/>
                    <a:pt x="2239543" y="1186462"/>
                    <a:pt x="2230854" y="1195151"/>
                  </a:cubicBezTo>
                  <a:cubicBezTo>
                    <a:pt x="2222164" y="1203840"/>
                    <a:pt x="2210380" y="1208722"/>
                    <a:pt x="2198091" y="1208722"/>
                  </a:cubicBezTo>
                  <a:lnTo>
                    <a:pt x="46333" y="1208722"/>
                  </a:lnTo>
                  <a:cubicBezTo>
                    <a:pt x="20744" y="1208722"/>
                    <a:pt x="0" y="1187978"/>
                    <a:pt x="0" y="1162389"/>
                  </a:cubicBezTo>
                  <a:lnTo>
                    <a:pt x="0" y="46333"/>
                  </a:lnTo>
                  <a:cubicBezTo>
                    <a:pt x="0" y="20744"/>
                    <a:pt x="20744" y="0"/>
                    <a:pt x="46333" y="0"/>
                  </a:cubicBezTo>
                  <a:close/>
                </a:path>
              </a:pathLst>
            </a:custGeom>
            <a:solidFill>
              <a:srgbClr val="51A1FC"/>
            </a:solidFill>
            <a:ln w="38100" cap="rnd">
              <a:solidFill>
                <a:srgbClr val="000000"/>
              </a:solidFill>
              <a:prstDash val="solid"/>
              <a:round/>
            </a:ln>
          </p:spPr>
          <p:txBody>
            <a:bodyPr/>
            <a:lstStyle/>
            <a:p>
              <a:endParaRPr lang="en-US"/>
            </a:p>
          </p:txBody>
        </p:sp>
        <p:sp>
          <p:nvSpPr>
            <p:cNvPr id="5" name="TextBox 5"/>
            <p:cNvSpPr txBox="1"/>
            <p:nvPr/>
          </p:nvSpPr>
          <p:spPr>
            <a:xfrm>
              <a:off x="0" y="-38100"/>
              <a:ext cx="2244424" cy="1246822"/>
            </a:xfrm>
            <a:prstGeom prst="rect">
              <a:avLst/>
            </a:prstGeom>
          </p:spPr>
          <p:txBody>
            <a:bodyPr lIns="50800" tIns="50800" rIns="50800" bIns="50800" rtlCol="0" anchor="ctr"/>
            <a:lstStyle/>
            <a:p>
              <a:pPr algn="ctr">
                <a:lnSpc>
                  <a:spcPts val="3359"/>
                </a:lnSpc>
              </a:pPr>
              <a:r>
                <a:rPr lang="en-US" sz="2399" b="1">
                  <a:solidFill>
                    <a:srgbClr val="FFFFFF"/>
                  </a:solidFill>
                  <a:latin typeface="Open Sans Bold"/>
                  <a:ea typeface="Open Sans Bold"/>
                  <a:cs typeface="Open Sans Bold"/>
                  <a:sym typeface="Open Sans Bold"/>
                </a:rPr>
                <a:t>La obesidad, clasificada como una enfermedad crónica, ha alcanzado proporciones epidémicas a nivel mundial. Afecta a millones de personas de diversas edades, géneros y contextos socioeconómicos. Se ha identificado como un factor de riesgo para una variedad de enfermedades graves, como la diabetes tipo 2, enfermedades cardiovasculares, apnea del sueño, hipertensión, y ciertos tipos de cáncer.</a:t>
              </a:r>
            </a:p>
          </p:txBody>
        </p:sp>
      </p:grpSp>
      <p:sp>
        <p:nvSpPr>
          <p:cNvPr id="6" name="TextBox 6"/>
          <p:cNvSpPr txBox="1"/>
          <p:nvPr/>
        </p:nvSpPr>
        <p:spPr>
          <a:xfrm>
            <a:off x="10462751" y="1187697"/>
            <a:ext cx="4789438" cy="1091422"/>
          </a:xfrm>
          <a:prstGeom prst="rect">
            <a:avLst/>
          </a:prstGeom>
        </p:spPr>
        <p:txBody>
          <a:bodyPr lIns="0" tIns="0" rIns="0" bIns="0" rtlCol="0" anchor="t">
            <a:spAutoFit/>
          </a:bodyPr>
          <a:lstStyle/>
          <a:p>
            <a:pPr algn="ctr">
              <a:lnSpc>
                <a:spcPts val="4417"/>
              </a:lnSpc>
            </a:pPr>
            <a:r>
              <a:rPr lang="en-US" sz="3155" b="1">
                <a:solidFill>
                  <a:srgbClr val="000000"/>
                </a:solidFill>
                <a:latin typeface="Open Sans Bold"/>
                <a:ea typeface="Open Sans Bold"/>
                <a:cs typeface="Open Sans Bold"/>
                <a:sym typeface="Open Sans Bold"/>
              </a:rPr>
              <a:t>Definición del problema</a:t>
            </a:r>
          </a:p>
          <a:p>
            <a:pPr algn="ctr">
              <a:lnSpc>
                <a:spcPts val="4417"/>
              </a:lnSpc>
              <a:spcBef>
                <a:spcPct val="0"/>
              </a:spcBef>
            </a:pPr>
            <a:endParaRPr lang="en-US" sz="3155" b="1">
              <a:solidFill>
                <a:srgbClr val="000000"/>
              </a:solidFill>
              <a:latin typeface="Open Sans Bold"/>
              <a:ea typeface="Open Sans Bold"/>
              <a:cs typeface="Open Sans Bold"/>
              <a:sym typeface="Open Sans Bold"/>
            </a:endParaRPr>
          </a:p>
        </p:txBody>
      </p:sp>
      <p:grpSp>
        <p:nvGrpSpPr>
          <p:cNvPr id="7" name="Group 7"/>
          <p:cNvGrpSpPr/>
          <p:nvPr/>
        </p:nvGrpSpPr>
        <p:grpSpPr>
          <a:xfrm>
            <a:off x="624153" y="4083171"/>
            <a:ext cx="7886080" cy="4589365"/>
            <a:chOff x="0" y="0"/>
            <a:chExt cx="2076992" cy="1208722"/>
          </a:xfrm>
        </p:grpSpPr>
        <p:sp>
          <p:nvSpPr>
            <p:cNvPr id="8" name="Freeform 8"/>
            <p:cNvSpPr/>
            <p:nvPr/>
          </p:nvSpPr>
          <p:spPr>
            <a:xfrm>
              <a:off x="0" y="0"/>
              <a:ext cx="2076992" cy="1208722"/>
            </a:xfrm>
            <a:custGeom>
              <a:avLst/>
              <a:gdLst/>
              <a:ahLst/>
              <a:cxnLst/>
              <a:rect l="l" t="t" r="r" b="b"/>
              <a:pathLst>
                <a:path w="2076992" h="1208722">
                  <a:moveTo>
                    <a:pt x="50068" y="0"/>
                  </a:moveTo>
                  <a:lnTo>
                    <a:pt x="2026925" y="0"/>
                  </a:lnTo>
                  <a:cubicBezTo>
                    <a:pt x="2040204" y="0"/>
                    <a:pt x="2052938" y="5275"/>
                    <a:pt x="2062328" y="14664"/>
                  </a:cubicBezTo>
                  <a:cubicBezTo>
                    <a:pt x="2071718" y="24054"/>
                    <a:pt x="2076992" y="36789"/>
                    <a:pt x="2076992" y="50068"/>
                  </a:cubicBezTo>
                  <a:lnTo>
                    <a:pt x="2076992" y="1158654"/>
                  </a:lnTo>
                  <a:cubicBezTo>
                    <a:pt x="2076992" y="1171933"/>
                    <a:pt x="2071718" y="1184668"/>
                    <a:pt x="2062328" y="1194057"/>
                  </a:cubicBezTo>
                  <a:cubicBezTo>
                    <a:pt x="2052938" y="1203447"/>
                    <a:pt x="2040204" y="1208722"/>
                    <a:pt x="2026925" y="1208722"/>
                  </a:cubicBezTo>
                  <a:lnTo>
                    <a:pt x="50068" y="1208722"/>
                  </a:lnTo>
                  <a:cubicBezTo>
                    <a:pt x="36789" y="1208722"/>
                    <a:pt x="24054" y="1203447"/>
                    <a:pt x="14664" y="1194057"/>
                  </a:cubicBezTo>
                  <a:cubicBezTo>
                    <a:pt x="5275" y="1184668"/>
                    <a:pt x="0" y="1171933"/>
                    <a:pt x="0" y="1158654"/>
                  </a:cubicBezTo>
                  <a:lnTo>
                    <a:pt x="0" y="50068"/>
                  </a:lnTo>
                  <a:cubicBezTo>
                    <a:pt x="0" y="36789"/>
                    <a:pt x="5275" y="24054"/>
                    <a:pt x="14664" y="14664"/>
                  </a:cubicBezTo>
                  <a:cubicBezTo>
                    <a:pt x="24054" y="5275"/>
                    <a:pt x="36789" y="0"/>
                    <a:pt x="50068" y="0"/>
                  </a:cubicBezTo>
                  <a:close/>
                </a:path>
              </a:pathLst>
            </a:custGeom>
            <a:solidFill>
              <a:srgbClr val="000000">
                <a:alpha val="0"/>
              </a:srgbClr>
            </a:solidFill>
            <a:ln w="38100" cap="rnd">
              <a:solidFill>
                <a:srgbClr val="000000"/>
              </a:solidFill>
              <a:prstDash val="lgDash"/>
              <a:round/>
            </a:ln>
          </p:spPr>
          <p:txBody>
            <a:bodyPr/>
            <a:lstStyle/>
            <a:p>
              <a:endParaRPr lang="en-US"/>
            </a:p>
          </p:txBody>
        </p:sp>
        <p:sp>
          <p:nvSpPr>
            <p:cNvPr id="9" name="TextBox 9"/>
            <p:cNvSpPr txBox="1"/>
            <p:nvPr/>
          </p:nvSpPr>
          <p:spPr>
            <a:xfrm>
              <a:off x="0" y="-38100"/>
              <a:ext cx="2076992" cy="1246822"/>
            </a:xfrm>
            <a:prstGeom prst="rect">
              <a:avLst/>
            </a:prstGeom>
          </p:spPr>
          <p:txBody>
            <a:bodyPr lIns="50800" tIns="50800" rIns="50800" bIns="50800" rtlCol="0" anchor="ctr"/>
            <a:lstStyle/>
            <a:p>
              <a:pPr algn="ctr">
                <a:lnSpc>
                  <a:spcPts val="3359"/>
                </a:lnSpc>
              </a:pPr>
              <a:r>
                <a:rPr lang="en-US" sz="2399" b="1">
                  <a:solidFill>
                    <a:srgbClr val="000000"/>
                  </a:solidFill>
                  <a:latin typeface="Open Sans Bold"/>
                  <a:ea typeface="Open Sans Bold"/>
                  <a:cs typeface="Open Sans Bold"/>
                  <a:sym typeface="Open Sans Bold"/>
                </a:rPr>
                <a:t>El proyecto busca analizar cómo los hábitos alimenticios y el nivel de actividad física contribuyen a los diferentes niveles de obesidad, utilizando grandes volúmenes de datos (Big Data) extraídos de historiales médicos electrónicos (HME) y dispositivos de monitoreo personal. </a:t>
              </a:r>
            </a:p>
            <a:p>
              <a:pPr algn="ctr">
                <a:lnSpc>
                  <a:spcPts val="2940"/>
                </a:lnSpc>
              </a:pPr>
              <a:endParaRPr lang="en-US" sz="2399" b="1">
                <a:solidFill>
                  <a:srgbClr val="000000"/>
                </a:solidFill>
                <a:latin typeface="Open Sans Bold"/>
                <a:ea typeface="Open Sans Bold"/>
                <a:cs typeface="Open Sans Bold"/>
                <a:sym typeface="Open Sans 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20363"/>
          </a:xfrm>
          <a:custGeom>
            <a:avLst/>
            <a:gdLst/>
            <a:ahLst/>
            <a:cxnLst/>
            <a:rect l="l" t="t" r="r" b="b"/>
            <a:pathLst>
              <a:path w="18288000" h="10320363">
                <a:moveTo>
                  <a:pt x="0" y="0"/>
                </a:moveTo>
                <a:lnTo>
                  <a:pt x="18288000" y="0"/>
                </a:lnTo>
                <a:lnTo>
                  <a:pt x="18288000" y="10320363"/>
                </a:lnTo>
                <a:lnTo>
                  <a:pt x="0" y="1032036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5585"/>
            <a:ext cx="18464588" cy="10402585"/>
          </a:xfrm>
          <a:custGeom>
            <a:avLst/>
            <a:gdLst/>
            <a:ahLst/>
            <a:cxnLst/>
            <a:rect l="l" t="t" r="r" b="b"/>
            <a:pathLst>
              <a:path w="18464588" h="10402585">
                <a:moveTo>
                  <a:pt x="0" y="0"/>
                </a:moveTo>
                <a:lnTo>
                  <a:pt x="18464588" y="0"/>
                </a:lnTo>
                <a:lnTo>
                  <a:pt x="18464588" y="10402585"/>
                </a:lnTo>
                <a:lnTo>
                  <a:pt x="0" y="1040258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51325"/>
          </a:xfrm>
          <a:custGeom>
            <a:avLst/>
            <a:gdLst/>
            <a:ahLst/>
            <a:cxnLst/>
            <a:rect l="l" t="t" r="r" b="b"/>
            <a:pathLst>
              <a:path w="18288000" h="10351325">
                <a:moveTo>
                  <a:pt x="0" y="0"/>
                </a:moveTo>
                <a:lnTo>
                  <a:pt x="18288000" y="0"/>
                </a:lnTo>
                <a:lnTo>
                  <a:pt x="18288000" y="10351325"/>
                </a:lnTo>
                <a:lnTo>
                  <a:pt x="0" y="1035132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21" b="-421"/>
            </a:stretch>
          </a:blipFill>
        </p:spPr>
        <p:txBody>
          <a:bodyPr/>
          <a:lstStyle/>
          <a:p>
            <a:endParaRPr lang="en-US"/>
          </a:p>
        </p:txBody>
      </p:sp>
      <p:sp>
        <p:nvSpPr>
          <p:cNvPr id="3" name="TextBox 3"/>
          <p:cNvSpPr txBox="1"/>
          <p:nvPr/>
        </p:nvSpPr>
        <p:spPr>
          <a:xfrm>
            <a:off x="1664856" y="1548090"/>
            <a:ext cx="3840882"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Sección 2</a:t>
            </a:r>
          </a:p>
        </p:txBody>
      </p:sp>
      <p:sp>
        <p:nvSpPr>
          <p:cNvPr id="4" name="TextBox 4"/>
          <p:cNvSpPr txBox="1"/>
          <p:nvPr/>
        </p:nvSpPr>
        <p:spPr>
          <a:xfrm>
            <a:off x="-173377" y="4690856"/>
            <a:ext cx="10163854" cy="2734945"/>
          </a:xfrm>
          <a:prstGeom prst="rect">
            <a:avLst/>
          </a:prstGeom>
        </p:spPr>
        <p:txBody>
          <a:bodyPr lIns="0" tIns="0" rIns="0" bIns="0" rtlCol="0" anchor="t">
            <a:spAutoFit/>
          </a:bodyPr>
          <a:lstStyle/>
          <a:p>
            <a:pPr algn="ctr">
              <a:lnSpc>
                <a:spcPts val="7279"/>
              </a:lnSpc>
            </a:pPr>
            <a:r>
              <a:rPr lang="en-US" sz="5199" b="1">
                <a:solidFill>
                  <a:srgbClr val="000000"/>
                </a:solidFill>
                <a:latin typeface="Open Sans Bold"/>
                <a:ea typeface="Open Sans Bold"/>
                <a:cs typeface="Open Sans Bold"/>
                <a:sym typeface="Open Sans Bold"/>
              </a:rPr>
              <a:t>Objetivos del Proyecto</a:t>
            </a:r>
          </a:p>
          <a:p>
            <a:pPr algn="ctr">
              <a:lnSpc>
                <a:spcPts val="7279"/>
              </a:lnSpc>
            </a:pPr>
            <a:endParaRPr lang="en-US" sz="5199" b="1">
              <a:solidFill>
                <a:srgbClr val="000000"/>
              </a:solidFill>
              <a:latin typeface="Open Sans Bold"/>
              <a:ea typeface="Open Sans Bold"/>
              <a:cs typeface="Open Sans Bold"/>
              <a:sym typeface="Open Sans Bold"/>
            </a:endParaRPr>
          </a:p>
          <a:p>
            <a:pPr algn="ctr">
              <a:lnSpc>
                <a:spcPts val="7279"/>
              </a:lnSpc>
            </a:pPr>
            <a:endParaRPr lang="en-US" sz="5199" b="1">
              <a:solidFill>
                <a:srgbClr val="000000"/>
              </a:solidFill>
              <a:latin typeface="Open Sans Bold"/>
              <a:ea typeface="Open Sans Bold"/>
              <a:cs typeface="Open Sans Bold"/>
              <a:sym typeface="Open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08" b="-408"/>
            </a:stretch>
          </a:blipFill>
        </p:spPr>
        <p:txBody>
          <a:bodyPr/>
          <a:lstStyle/>
          <a:p>
            <a:endParaRPr lang="en-US"/>
          </a:p>
        </p:txBody>
      </p:sp>
      <p:sp>
        <p:nvSpPr>
          <p:cNvPr id="3" name="TextBox 3"/>
          <p:cNvSpPr txBox="1"/>
          <p:nvPr/>
        </p:nvSpPr>
        <p:spPr>
          <a:xfrm>
            <a:off x="1671889" y="402914"/>
            <a:ext cx="3980929" cy="1127748"/>
          </a:xfrm>
          <a:prstGeom prst="rect">
            <a:avLst/>
          </a:prstGeom>
        </p:spPr>
        <p:txBody>
          <a:bodyPr lIns="0" tIns="0" rIns="0" bIns="0" rtlCol="0" anchor="t">
            <a:spAutoFit/>
          </a:bodyPr>
          <a:lstStyle/>
          <a:p>
            <a:pPr algn="ctr">
              <a:lnSpc>
                <a:spcPts val="9240"/>
              </a:lnSpc>
            </a:pPr>
            <a:r>
              <a:rPr lang="en-US" sz="6600" b="1">
                <a:solidFill>
                  <a:srgbClr val="004AAD"/>
                </a:solidFill>
                <a:latin typeface="Open Sans Bold"/>
                <a:ea typeface="Open Sans Bold"/>
                <a:cs typeface="Open Sans Bold"/>
                <a:sym typeface="Open Sans Bold"/>
              </a:rPr>
              <a:t>Objetivos</a:t>
            </a:r>
          </a:p>
        </p:txBody>
      </p:sp>
      <p:sp>
        <p:nvSpPr>
          <p:cNvPr id="4" name="TextBox 4"/>
          <p:cNvSpPr txBox="1"/>
          <p:nvPr/>
        </p:nvSpPr>
        <p:spPr>
          <a:xfrm>
            <a:off x="678398" y="2855063"/>
            <a:ext cx="6344748" cy="511057"/>
          </a:xfrm>
          <a:prstGeom prst="rect">
            <a:avLst/>
          </a:prstGeom>
        </p:spPr>
        <p:txBody>
          <a:bodyPr lIns="0" tIns="0" rIns="0" bIns="0" rtlCol="0" anchor="t">
            <a:spAutoFit/>
          </a:bodyPr>
          <a:lstStyle/>
          <a:p>
            <a:pPr algn="ctr">
              <a:lnSpc>
                <a:spcPts val="4173"/>
              </a:lnSpc>
            </a:pPr>
            <a:r>
              <a:rPr lang="en-US" sz="2980" b="1">
                <a:solidFill>
                  <a:srgbClr val="000000"/>
                </a:solidFill>
                <a:latin typeface="Open Sans Bold"/>
                <a:ea typeface="Open Sans Bold"/>
                <a:cs typeface="Open Sans Bold"/>
                <a:sym typeface="Open Sans Bold"/>
              </a:rPr>
              <a:t>Identificar patrones y tendencias</a:t>
            </a:r>
          </a:p>
        </p:txBody>
      </p:sp>
      <p:sp>
        <p:nvSpPr>
          <p:cNvPr id="5" name="TextBox 5"/>
          <p:cNvSpPr txBox="1"/>
          <p:nvPr/>
        </p:nvSpPr>
        <p:spPr>
          <a:xfrm>
            <a:off x="412133" y="5987845"/>
            <a:ext cx="6423384" cy="511057"/>
          </a:xfrm>
          <a:prstGeom prst="rect">
            <a:avLst/>
          </a:prstGeom>
        </p:spPr>
        <p:txBody>
          <a:bodyPr lIns="0" tIns="0" rIns="0" bIns="0" rtlCol="0" anchor="t">
            <a:spAutoFit/>
          </a:bodyPr>
          <a:lstStyle/>
          <a:p>
            <a:pPr algn="ctr">
              <a:lnSpc>
                <a:spcPts val="4173"/>
              </a:lnSpc>
            </a:pPr>
            <a:r>
              <a:rPr lang="en-US" sz="2980" b="1">
                <a:solidFill>
                  <a:srgbClr val="000000"/>
                </a:solidFill>
                <a:latin typeface="Open Sans Bold"/>
                <a:ea typeface="Open Sans Bold"/>
                <a:cs typeface="Open Sans Bold"/>
                <a:sym typeface="Open Sans Bold"/>
              </a:rPr>
              <a:t>Desarrollar modelos predictivos</a:t>
            </a:r>
          </a:p>
        </p:txBody>
      </p:sp>
      <p:sp>
        <p:nvSpPr>
          <p:cNvPr id="6" name="TextBox 6"/>
          <p:cNvSpPr txBox="1"/>
          <p:nvPr/>
        </p:nvSpPr>
        <p:spPr>
          <a:xfrm>
            <a:off x="12075067" y="2325444"/>
            <a:ext cx="4989118" cy="1570295"/>
          </a:xfrm>
          <a:prstGeom prst="rect">
            <a:avLst/>
          </a:prstGeom>
        </p:spPr>
        <p:txBody>
          <a:bodyPr lIns="0" tIns="0" rIns="0" bIns="0" rtlCol="0" anchor="t">
            <a:spAutoFit/>
          </a:bodyPr>
          <a:lstStyle/>
          <a:p>
            <a:pPr algn="ctr">
              <a:lnSpc>
                <a:spcPts val="4173"/>
              </a:lnSpc>
            </a:pPr>
            <a:r>
              <a:rPr lang="en-US" sz="2980" b="1">
                <a:solidFill>
                  <a:srgbClr val="000000"/>
                </a:solidFill>
                <a:latin typeface="Open Sans Bold"/>
                <a:ea typeface="Open Sans Bold"/>
                <a:cs typeface="Open Sans Bold"/>
                <a:sym typeface="Open Sans Bold"/>
              </a:rPr>
              <a:t>Evaluar la efectividad de </a:t>
            </a:r>
          </a:p>
          <a:p>
            <a:pPr algn="ctr">
              <a:lnSpc>
                <a:spcPts val="4173"/>
              </a:lnSpc>
            </a:pPr>
            <a:r>
              <a:rPr lang="en-US" sz="2980" b="1">
                <a:solidFill>
                  <a:srgbClr val="000000"/>
                </a:solidFill>
                <a:latin typeface="Open Sans Bold"/>
                <a:ea typeface="Open Sans Bold"/>
                <a:cs typeface="Open Sans Bold"/>
                <a:sym typeface="Open Sans Bold"/>
              </a:rPr>
              <a:t>intervenciones</a:t>
            </a:r>
          </a:p>
          <a:p>
            <a:pPr algn="ctr">
              <a:lnSpc>
                <a:spcPts val="4173"/>
              </a:lnSpc>
            </a:pPr>
            <a:endParaRPr lang="en-US" sz="2980" b="1">
              <a:solidFill>
                <a:srgbClr val="000000"/>
              </a:solidFill>
              <a:latin typeface="Open Sans Bold"/>
              <a:ea typeface="Open Sans Bold"/>
              <a:cs typeface="Open Sans Bold"/>
              <a:sym typeface="Open Sans Bold"/>
            </a:endParaRPr>
          </a:p>
        </p:txBody>
      </p:sp>
      <p:sp>
        <p:nvSpPr>
          <p:cNvPr id="7" name="TextBox 7"/>
          <p:cNvSpPr txBox="1"/>
          <p:nvPr/>
        </p:nvSpPr>
        <p:spPr>
          <a:xfrm>
            <a:off x="10951501" y="5834404"/>
            <a:ext cx="6912688" cy="1570295"/>
          </a:xfrm>
          <a:prstGeom prst="rect">
            <a:avLst/>
          </a:prstGeom>
        </p:spPr>
        <p:txBody>
          <a:bodyPr lIns="0" tIns="0" rIns="0" bIns="0" rtlCol="0" anchor="t">
            <a:spAutoFit/>
          </a:bodyPr>
          <a:lstStyle/>
          <a:p>
            <a:pPr algn="ctr">
              <a:lnSpc>
                <a:spcPts val="4173"/>
              </a:lnSpc>
            </a:pPr>
            <a:r>
              <a:rPr lang="en-US" sz="2980" b="1">
                <a:solidFill>
                  <a:srgbClr val="000000"/>
                </a:solidFill>
                <a:latin typeface="Open Sans Bold"/>
                <a:ea typeface="Open Sans Bold"/>
                <a:cs typeface="Open Sans Bold"/>
                <a:sym typeface="Open Sans Bold"/>
              </a:rPr>
              <a:t>Proporcionar recomendaciones personalizadas</a:t>
            </a:r>
          </a:p>
          <a:p>
            <a:pPr algn="ctr">
              <a:lnSpc>
                <a:spcPts val="4173"/>
              </a:lnSpc>
            </a:pPr>
            <a:endParaRPr lang="en-US" sz="2980" b="1">
              <a:solidFill>
                <a:srgbClr val="000000"/>
              </a:solidFill>
              <a:latin typeface="Open Sans Bold"/>
              <a:ea typeface="Open Sans Bold"/>
              <a:cs typeface="Open Sans Bold"/>
              <a:sym typeface="Open Sans Bold"/>
            </a:endParaRPr>
          </a:p>
        </p:txBody>
      </p:sp>
      <p:sp>
        <p:nvSpPr>
          <p:cNvPr id="8" name="TextBox 8"/>
          <p:cNvSpPr txBox="1"/>
          <p:nvPr/>
        </p:nvSpPr>
        <p:spPr>
          <a:xfrm>
            <a:off x="540122" y="3598832"/>
            <a:ext cx="6295396" cy="1406525"/>
          </a:xfrm>
          <a:prstGeom prst="rect">
            <a:avLst/>
          </a:prstGeom>
        </p:spPr>
        <p:txBody>
          <a:bodyPr lIns="0" tIns="0" rIns="0" bIns="0" rtlCol="0" anchor="t">
            <a:spAutoFit/>
          </a:bodyPr>
          <a:lstStyle/>
          <a:p>
            <a:pPr algn="ctr">
              <a:lnSpc>
                <a:spcPts val="2800"/>
              </a:lnSpc>
            </a:pPr>
            <a:r>
              <a:rPr lang="en-US" sz="2000" dirty="0" err="1">
                <a:solidFill>
                  <a:srgbClr val="000000"/>
                </a:solidFill>
                <a:latin typeface="Open Sans"/>
                <a:ea typeface="Open Sans"/>
                <a:cs typeface="Open Sans"/>
                <a:sym typeface="Open Sans"/>
              </a:rPr>
              <a:t>Utilizar</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técnicas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análisis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avanzadas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como</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el</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análisis</a:t>
            </a:r>
            <a:r>
              <a:rPr lang="en-US" sz="2000" dirty="0">
                <a:solidFill>
                  <a:srgbClr val="000000"/>
                </a:solidFill>
                <a:latin typeface="Open Sans"/>
                <a:ea typeface="Open Sans"/>
                <a:cs typeface="Open Sans"/>
                <a:sym typeface="Open Sans"/>
              </a:rPr>
              <a:t> de series </a:t>
            </a:r>
            <a:r>
              <a:rPr lang="en-US" sz="2000" dirty="0" err="1">
                <a:solidFill>
                  <a:srgbClr val="000000"/>
                </a:solidFill>
                <a:latin typeface="Open Sans"/>
                <a:ea typeface="Open Sans"/>
                <a:cs typeface="Open Sans"/>
                <a:sym typeface="Open Sans"/>
              </a:rPr>
              <a:t>temporales</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minería</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datos</a:t>
            </a:r>
            <a:r>
              <a:rPr lang="en-US" sz="2000" dirty="0">
                <a:solidFill>
                  <a:srgbClr val="000000"/>
                </a:solidFill>
                <a:latin typeface="Open Sans"/>
                <a:ea typeface="Open Sans"/>
                <a:cs typeface="Open Sans"/>
                <a:sym typeface="Open Sans"/>
              </a:rPr>
              <a:t> y </a:t>
            </a:r>
            <a:r>
              <a:rPr lang="en-US" sz="2000" dirty="0" err="1">
                <a:solidFill>
                  <a:srgbClr val="000000"/>
                </a:solidFill>
                <a:latin typeface="Open Sans"/>
                <a:ea typeface="Open Sans"/>
                <a:cs typeface="Open Sans"/>
                <a:sym typeface="Open Sans"/>
              </a:rPr>
              <a:t>análisis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patrones</a:t>
            </a:r>
            <a:r>
              <a:rPr lang="en-US" sz="2000" dirty="0">
                <a:solidFill>
                  <a:srgbClr val="000000"/>
                </a:solidFill>
                <a:latin typeface="Open Sans"/>
                <a:ea typeface="Open Sans"/>
                <a:cs typeface="Open Sans"/>
                <a:sym typeface="Open Sans"/>
              </a:rPr>
              <a:t> de </a:t>
            </a:r>
            <a:r>
              <a:rPr lang="en-US" sz="2000" dirty="0" err="1">
                <a:solidFill>
                  <a:srgbClr val="000000"/>
                </a:solidFill>
                <a:latin typeface="Open Sans"/>
                <a:ea typeface="Open Sans"/>
                <a:cs typeface="Open Sans"/>
                <a:sym typeface="Open Sans"/>
              </a:rPr>
              <a:t>consumo</a:t>
            </a:r>
            <a:r>
              <a:rPr lang="en-US" sz="2000" dirty="0">
                <a:solidFill>
                  <a:srgbClr val="000000"/>
                </a:solidFill>
                <a:latin typeface="Open Sans"/>
                <a:ea typeface="Open Sans"/>
                <a:cs typeface="Open Sans"/>
                <a:sym typeface="Open Sans"/>
              </a:rPr>
              <a:t>,</a:t>
            </a:r>
          </a:p>
          <a:p>
            <a:pPr algn="ctr">
              <a:lnSpc>
                <a:spcPts val="2800"/>
              </a:lnSpc>
            </a:pPr>
            <a:endParaRPr lang="en-US" sz="2000" dirty="0">
              <a:solidFill>
                <a:srgbClr val="000000"/>
              </a:solidFill>
              <a:latin typeface="Open Sans"/>
              <a:ea typeface="Open Sans"/>
              <a:cs typeface="Open Sans"/>
              <a:sym typeface="Open Sans"/>
            </a:endParaRPr>
          </a:p>
        </p:txBody>
      </p:sp>
      <p:sp>
        <p:nvSpPr>
          <p:cNvPr id="9" name="TextBox 9"/>
          <p:cNvSpPr txBox="1"/>
          <p:nvPr/>
        </p:nvSpPr>
        <p:spPr>
          <a:xfrm>
            <a:off x="11506233" y="3598832"/>
            <a:ext cx="6126786" cy="211137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Analizar la efectividad de distintas intervenciones en la reducción de la obesidad, utilizando métodos estadísticos avanzados para medir los resultados de programas de salud pública, dietas personalizadas y planes de ejercicios</a:t>
            </a:r>
          </a:p>
          <a:p>
            <a:pPr algn="ctr">
              <a:lnSpc>
                <a:spcPts val="2800"/>
              </a:lnSpc>
            </a:pPr>
            <a:endParaRPr lang="en-US" sz="2000">
              <a:solidFill>
                <a:srgbClr val="000000"/>
              </a:solidFill>
              <a:latin typeface="Open Sans"/>
              <a:ea typeface="Open Sans"/>
              <a:cs typeface="Open Sans"/>
              <a:sym typeface="Open Sans"/>
            </a:endParaRPr>
          </a:p>
        </p:txBody>
      </p:sp>
      <p:sp>
        <p:nvSpPr>
          <p:cNvPr id="10" name="TextBox 10"/>
          <p:cNvSpPr txBox="1"/>
          <p:nvPr/>
        </p:nvSpPr>
        <p:spPr>
          <a:xfrm>
            <a:off x="678398" y="6727502"/>
            <a:ext cx="6018845" cy="2816225"/>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Aplicar algoritmos de machine learning (como regresión logística, árboles de decisión, redes neuronales y algoritmos de clasificación) para predecir el riesgo de obesidad en individuos, teniendo en cuenta una variedad de factores, como el historial médico, los hábitos alimenticios y la actividad física</a:t>
            </a:r>
          </a:p>
          <a:p>
            <a:pPr algn="ctr">
              <a:lnSpc>
                <a:spcPts val="2800"/>
              </a:lnSpc>
            </a:pPr>
            <a:endParaRPr lang="en-US" sz="2000">
              <a:solidFill>
                <a:srgbClr val="000000"/>
              </a:solidFill>
              <a:latin typeface="Open Sans"/>
              <a:ea typeface="Open Sans"/>
              <a:cs typeface="Open Sans"/>
              <a:sym typeface="Open Sans"/>
            </a:endParaRPr>
          </a:p>
        </p:txBody>
      </p:sp>
      <p:sp>
        <p:nvSpPr>
          <p:cNvPr id="11" name="TextBox 11"/>
          <p:cNvSpPr txBox="1"/>
          <p:nvPr/>
        </p:nvSpPr>
        <p:spPr>
          <a:xfrm>
            <a:off x="11440741" y="7035799"/>
            <a:ext cx="6423448" cy="1758950"/>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Desarrollar un sistema basado en datos que pueda generar recomendaciones personalizadas de cambios en los hábitos alimenticios y la actividad física de los usuarios, con el fin de prevenir y manejar la obesidad</a:t>
            </a:r>
          </a:p>
          <a:p>
            <a:pPr algn="ctr">
              <a:lnSpc>
                <a:spcPts val="2800"/>
              </a:lnSpc>
            </a:pPr>
            <a:endParaRPr lang="en-US" sz="2000">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2322</Words>
  <Application>Microsoft Office PowerPoint</Application>
  <PresentationFormat>Custom</PresentationFormat>
  <Paragraphs>149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Open Sans</vt:lpstr>
      <vt:lpstr>Calibri</vt:lpstr>
      <vt:lpstr>Roboto</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texto del párrafo</dc:title>
  <cp:lastModifiedBy>Cuenca, Leonard</cp:lastModifiedBy>
  <cp:revision>4</cp:revision>
  <dcterms:created xsi:type="dcterms:W3CDTF">2006-08-16T00:00:00Z</dcterms:created>
  <dcterms:modified xsi:type="dcterms:W3CDTF">2025-01-17T22:45:16Z</dcterms:modified>
  <dc:identifier>DAGcapK5GqE</dc:identifier>
</cp:coreProperties>
</file>